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6858000" cx="12192000"/>
  <p:notesSz cx="6858000" cy="9144000"/>
  <p:embeddedFontLst>
    <p:embeddedFont>
      <p:font typeface="Montserrat SemiBold"/>
      <p:regular r:id="rId73"/>
      <p:bold r:id="rId74"/>
      <p:italic r:id="rId75"/>
      <p:boldItalic r:id="rId76"/>
    </p:embeddedFont>
    <p:embeddedFont>
      <p:font typeface="Century Gothic"/>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1" roundtripDataSignature="AMtx7miwr/maEtxzCWrk4cYcrJqAF3qG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817D6B-4C4E-407D-AB9F-6EE3ACB66DC8}">
  <a:tblStyle styleId="{A3817D6B-4C4E-407D-AB9F-6EE3ACB66DC8}" styleName="Table_0">
    <a:wholeTbl>
      <a:tcTxStyle b="off" i="off">
        <a:font>
          <a:latin typeface="Century Gothic"/>
          <a:ea typeface="Century Gothic"/>
          <a:cs typeface="Century Gothic"/>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CF1F3"/>
          </a:solidFill>
        </a:fill>
      </a:tcStyle>
    </a:band1H>
    <a:band2H>
      <a:tcTxStyle/>
    </a:band2H>
    <a:band1V>
      <a:tcTxStyle/>
      <a:tcStyle>
        <a:fill>
          <a:solidFill>
            <a:srgbClr val="ECF1F3"/>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Century Gothic"/>
          <a:ea typeface="Century Gothic"/>
          <a:cs typeface="Century Gothic"/>
        </a:font>
        <a:schemeClr val="lt1"/>
      </a:tcTxStyle>
      <a:tcStyle>
        <a:fill>
          <a:solidFill>
            <a:schemeClr val="accent1"/>
          </a:solidFill>
        </a:fill>
      </a:tcStyle>
    </a:firstRow>
    <a:neCell>
      <a:tcTxStyle/>
    </a:neCell>
    <a:nwCell>
      <a:tcTxStyle/>
    </a:nwCell>
  </a:tblStyle>
  <a:tblStyle styleId="{2107B2B8-9C63-4824-81AC-F243A01BBD21}" styleName="Table_1">
    <a:wholeTbl>
      <a:tcTxStyle b="off" i="off">
        <a:font>
          <a:latin typeface="Century Gothic"/>
          <a:ea typeface="Century Gothic"/>
          <a:cs typeface="Century Gothic"/>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F1F3"/>
          </a:solidFill>
        </a:fill>
      </a:tcStyle>
    </a:wholeTbl>
    <a:band1H>
      <a:tcTxStyle/>
      <a:tcStyle>
        <a:fill>
          <a:solidFill>
            <a:srgbClr val="D6E1E5"/>
          </a:solidFill>
        </a:fill>
      </a:tcStyle>
    </a:band1H>
    <a:band2H>
      <a:tcTxStyle/>
    </a:band2H>
    <a:band1V>
      <a:tcTxStyle/>
      <a:tcStyle>
        <a:fill>
          <a:solidFill>
            <a:srgbClr val="D6E1E5"/>
          </a:solidFill>
        </a:fill>
      </a:tcStyle>
    </a:band1V>
    <a:band2V>
      <a:tcTxStyle/>
    </a:band2V>
    <a:lastCol>
      <a:tcTxStyle b="on" i="off">
        <a:font>
          <a:latin typeface="Century Gothic"/>
          <a:ea typeface="Century Gothic"/>
          <a:cs typeface="Century Gothic"/>
        </a:font>
        <a:schemeClr val="lt1"/>
      </a:tcTxStyle>
      <a:tcStyle>
        <a:fill>
          <a:solidFill>
            <a:schemeClr val="accent1"/>
          </a:solidFill>
        </a:fill>
      </a:tcStyle>
    </a:lastCol>
    <a:firstCol>
      <a:tcTxStyle b="on" i="off">
        <a:font>
          <a:latin typeface="Century Gothic"/>
          <a:ea typeface="Century Gothic"/>
          <a:cs typeface="Century Gothic"/>
        </a:font>
        <a:schemeClr val="lt1"/>
      </a:tcTxStyle>
      <a:tcStyle>
        <a:fill>
          <a:solidFill>
            <a:schemeClr val="accent1"/>
          </a:solidFill>
        </a:fill>
      </a:tcStyle>
    </a:firstCol>
    <a:lastRow>
      <a:tcTxStyle b="on" i="off">
        <a:font>
          <a:latin typeface="Century Gothic"/>
          <a:ea typeface="Century Gothic"/>
          <a:cs typeface="Century Gothic"/>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entury Gothic"/>
          <a:ea typeface="Century Gothic"/>
          <a:cs typeface="Century Gothic"/>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E0EFD3F-4526-4DB2-BA54-00FAB1BC30E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enturyGothic-boldItalic.fntdata"/><Relationship Id="rId81"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SemiBold-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MontserratSemiBold-italic.fntdata"/><Relationship Id="rId30" Type="http://schemas.openxmlformats.org/officeDocument/2006/relationships/slide" Target="slides/slide24.xml"/><Relationship Id="rId74" Type="http://schemas.openxmlformats.org/officeDocument/2006/relationships/font" Target="fonts/MontserratSemiBold-bold.fntdata"/><Relationship Id="rId33" Type="http://schemas.openxmlformats.org/officeDocument/2006/relationships/slide" Target="slides/slide27.xml"/><Relationship Id="rId77" Type="http://schemas.openxmlformats.org/officeDocument/2006/relationships/font" Target="fonts/CenturyGothic-regular.fntdata"/><Relationship Id="rId32" Type="http://schemas.openxmlformats.org/officeDocument/2006/relationships/slide" Target="slides/slide26.xml"/><Relationship Id="rId76" Type="http://schemas.openxmlformats.org/officeDocument/2006/relationships/font" Target="fonts/MontserratSemiBold-boldItalic.fntdata"/><Relationship Id="rId35" Type="http://schemas.openxmlformats.org/officeDocument/2006/relationships/slide" Target="slides/slide29.xml"/><Relationship Id="rId79" Type="http://schemas.openxmlformats.org/officeDocument/2006/relationships/font" Target="fonts/CenturyGothic-italic.fntdata"/><Relationship Id="rId34" Type="http://schemas.openxmlformats.org/officeDocument/2006/relationships/slide" Target="slides/slide28.xml"/><Relationship Id="rId78" Type="http://schemas.openxmlformats.org/officeDocument/2006/relationships/font" Target="fonts/CenturyGothic-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SG"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SG"/>
              <a:t>Singapore’s data center market is experiencing significant growth, there is market potential to tap for aircon industry as it consumes much energy and Guan Lee Hoe Engineering  can render its expertise in energy savings</a:t>
            </a:r>
            <a:endParaRPr/>
          </a:p>
        </p:txBody>
      </p:sp>
      <p:sp>
        <p:nvSpPr>
          <p:cNvPr id="209" name="Google Shape;20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descr="Tag=AccentColor&#10;Flavor=Light&#10;Target=Fill" id="16" name="Google Shape;16;p70"/>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 name="Google Shape;17;p70"/>
          <p:cNvSpPr txBox="1"/>
          <p:nvPr>
            <p:ph type="ctrTitle"/>
          </p:nvPr>
        </p:nvSpPr>
        <p:spPr>
          <a:xfrm>
            <a:off x="1508760" y="1591056"/>
            <a:ext cx="5705856" cy="32644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Century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70"/>
          <p:cNvSpPr txBox="1"/>
          <p:nvPr>
            <p:ph idx="1" type="subTitle"/>
          </p:nvPr>
        </p:nvSpPr>
        <p:spPr>
          <a:xfrm>
            <a:off x="1524000" y="4928616"/>
            <a:ext cx="5705856" cy="99669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2400"/>
              <a:buNone/>
              <a:defRPr sz="2400" cap="none"/>
            </a:lvl1pPr>
            <a:lvl2pPr lvl="1" algn="ctr">
              <a:lnSpc>
                <a:spcPct val="100000"/>
              </a:lnSpc>
              <a:spcBef>
                <a:spcPts val="500"/>
              </a:spcBef>
              <a:spcAft>
                <a:spcPts val="0"/>
              </a:spcAft>
              <a:buClr>
                <a:schemeClr val="lt1"/>
              </a:buClr>
              <a:buSzPts val="2000"/>
              <a:buNone/>
              <a:defRPr sz="2000"/>
            </a:lvl2pPr>
            <a:lvl3pPr lvl="2" algn="ctr">
              <a:lnSpc>
                <a:spcPct val="100000"/>
              </a:lnSpc>
              <a:spcBef>
                <a:spcPts val="5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9" name="Google Shape;19;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2" name="Shape 82"/>
        <p:cNvGrpSpPr/>
        <p:nvPr/>
      </p:nvGrpSpPr>
      <p:grpSpPr>
        <a:xfrm>
          <a:off x="0" y="0"/>
          <a:ext cx="0" cy="0"/>
          <a:chOff x="0" y="0"/>
          <a:chExt cx="0" cy="0"/>
        </a:xfrm>
      </p:grpSpPr>
      <p:sp>
        <p:nvSpPr>
          <p:cNvPr descr="Tag=AccentColor&#10;Flavor=Light&#10;Target=Fill" id="83" name="Google Shape;83;p78"/>
          <p:cNvSpPr/>
          <p:nvPr/>
        </p:nvSpPr>
        <p:spPr>
          <a:xfrm>
            <a:off x="4726728" y="0"/>
            <a:ext cx="7472381" cy="6858000"/>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84" name="Google Shape;84;p78"/>
          <p:cNvSpPr txBox="1"/>
          <p:nvPr>
            <p:ph type="title"/>
          </p:nvPr>
        </p:nvSpPr>
        <p:spPr>
          <a:xfrm>
            <a:off x="839788" y="640080"/>
            <a:ext cx="3886200" cy="29535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78"/>
          <p:cNvSpPr txBox="1"/>
          <p:nvPr>
            <p:ph idx="1" type="body"/>
          </p:nvPr>
        </p:nvSpPr>
        <p:spPr>
          <a:xfrm>
            <a:off x="7059168" y="640080"/>
            <a:ext cx="4489704" cy="5596128"/>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1000"/>
              </a:spcBef>
              <a:spcAft>
                <a:spcPts val="0"/>
              </a:spcAft>
              <a:buClr>
                <a:schemeClr val="dk1"/>
              </a:buClr>
              <a:buSzPts val="3200"/>
              <a:buChar char="•"/>
              <a:defRPr sz="3200"/>
            </a:lvl1pPr>
            <a:lvl2pPr indent="-406400" lvl="1" marL="914400" algn="l">
              <a:lnSpc>
                <a:spcPct val="100000"/>
              </a:lnSpc>
              <a:spcBef>
                <a:spcPts val="500"/>
              </a:spcBef>
              <a:spcAft>
                <a:spcPts val="0"/>
              </a:spcAft>
              <a:buClr>
                <a:schemeClr val="dk1"/>
              </a:buClr>
              <a:buSzPts val="2800"/>
              <a:buChar char="•"/>
              <a:defRPr sz="2800"/>
            </a:lvl2pPr>
            <a:lvl3pPr indent="-381000" lvl="2" marL="1371600" algn="l">
              <a:lnSpc>
                <a:spcPct val="100000"/>
              </a:lnSpc>
              <a:spcBef>
                <a:spcPts val="500"/>
              </a:spcBef>
              <a:spcAft>
                <a:spcPts val="0"/>
              </a:spcAft>
              <a:buClr>
                <a:schemeClr val="dk1"/>
              </a:buClr>
              <a:buSzPts val="2400"/>
              <a:buChar char="•"/>
              <a:defRPr sz="2400"/>
            </a:lvl3pPr>
            <a:lvl4pPr indent="-355600" lvl="3" marL="1828800" algn="l">
              <a:lnSpc>
                <a:spcPct val="100000"/>
              </a:lnSpc>
              <a:spcBef>
                <a:spcPts val="500"/>
              </a:spcBef>
              <a:spcAft>
                <a:spcPts val="0"/>
              </a:spcAft>
              <a:buClr>
                <a:schemeClr val="dk1"/>
              </a:buClr>
              <a:buSzPts val="2000"/>
              <a:buChar char="•"/>
              <a:defRPr sz="2000"/>
            </a:lvl4pPr>
            <a:lvl5pPr indent="-355600" lvl="4" marL="2286000" algn="l">
              <a:lnSpc>
                <a:spcPct val="10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 name="Google Shape;86;p78"/>
          <p:cNvSpPr txBox="1"/>
          <p:nvPr>
            <p:ph idx="2" type="body"/>
          </p:nvPr>
        </p:nvSpPr>
        <p:spPr>
          <a:xfrm>
            <a:off x="839788" y="3776472"/>
            <a:ext cx="388620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600"/>
              <a:buNone/>
              <a:defRPr sz="16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 name="Google Shape;87;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0" name="Shape 90"/>
        <p:cNvGrpSpPr/>
        <p:nvPr/>
      </p:nvGrpSpPr>
      <p:grpSpPr>
        <a:xfrm>
          <a:off x="0" y="0"/>
          <a:ext cx="0" cy="0"/>
          <a:chOff x="0" y="0"/>
          <a:chExt cx="0" cy="0"/>
        </a:xfrm>
      </p:grpSpPr>
      <p:sp>
        <p:nvSpPr>
          <p:cNvPr descr="Tag=AccentColor&#10;Flavor=Light&#10;Target=Fill" id="91" name="Google Shape;91;p79"/>
          <p:cNvSpPr/>
          <p:nvPr/>
        </p:nvSpPr>
        <p:spPr>
          <a:xfrm>
            <a:off x="684965" y="1332237"/>
            <a:ext cx="5263732" cy="3841102"/>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2" name="Google Shape;92;p79"/>
          <p:cNvSpPr txBox="1"/>
          <p:nvPr>
            <p:ph type="title"/>
          </p:nvPr>
        </p:nvSpPr>
        <p:spPr>
          <a:xfrm>
            <a:off x="1399032" y="2523744"/>
            <a:ext cx="3831336" cy="145389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79"/>
          <p:cNvSpPr/>
          <p:nvPr>
            <p:ph idx="2" type="pic"/>
          </p:nvPr>
        </p:nvSpPr>
        <p:spPr>
          <a:xfrm>
            <a:off x="6711696" y="640079"/>
            <a:ext cx="4837176" cy="5568696"/>
          </a:xfrm>
          <a:prstGeom prst="rect">
            <a:avLst/>
          </a:prstGeom>
          <a:noFill/>
          <a:ln>
            <a:noFill/>
          </a:ln>
        </p:spPr>
      </p:sp>
      <p:sp>
        <p:nvSpPr>
          <p:cNvPr id="94" name="Google Shape;94;p79"/>
          <p:cNvSpPr txBox="1"/>
          <p:nvPr>
            <p:ph idx="1" type="body"/>
          </p:nvPr>
        </p:nvSpPr>
        <p:spPr>
          <a:xfrm>
            <a:off x="1655064" y="4087368"/>
            <a:ext cx="3319272" cy="64922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000"/>
              <a:buNone/>
              <a:defRPr sz="2000" cap="none"/>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5" name="Google Shape;95;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8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8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8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descr="Tag=AccentColor&#10;Flavor=Light&#10;Target=Fill" id="29" name="Google Shape;29;p71"/>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0" name="Google Shape;30;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1"/>
          <p:cNvSpPr txBox="1"/>
          <p:nvPr>
            <p:ph idx="1" type="body"/>
          </p:nvPr>
        </p:nvSpPr>
        <p:spPr>
          <a:xfrm>
            <a:off x="838200" y="2011680"/>
            <a:ext cx="1051560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descr="Tag=AccentColor&#10;Flavor=Light&#10;Target=Fill" id="36" name="Google Shape;36;p72"/>
          <p:cNvSpPr/>
          <p:nvPr/>
        </p:nvSpPr>
        <p:spPr>
          <a:xfrm flipH="1">
            <a:off x="1969639" y="181596"/>
            <a:ext cx="8252722" cy="6022258"/>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7" name="Google Shape;37;p72"/>
          <p:cNvSpPr txBox="1"/>
          <p:nvPr>
            <p:ph type="title"/>
          </p:nvPr>
        </p:nvSpPr>
        <p:spPr>
          <a:xfrm>
            <a:off x="2843784" y="1572768"/>
            <a:ext cx="6501384" cy="409651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descr="Tag=AccentColor&#10;Flavor=Light&#10;Target=Fill" id="42" name="Google Shape;42;p69"/>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3" name="Google Shape;43;p69"/>
          <p:cNvSpPr txBox="1"/>
          <p:nvPr>
            <p:ph type="ctrTitle"/>
          </p:nvPr>
        </p:nvSpPr>
        <p:spPr>
          <a:xfrm>
            <a:off x="1508760" y="1591056"/>
            <a:ext cx="5705856" cy="32644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Century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9"/>
          <p:cNvSpPr txBox="1"/>
          <p:nvPr>
            <p:ph idx="1" type="subTitle"/>
          </p:nvPr>
        </p:nvSpPr>
        <p:spPr>
          <a:xfrm>
            <a:off x="1524000" y="4928616"/>
            <a:ext cx="5705856" cy="99669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5" name="Google Shape;45;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descr="Tag=AccentColor&#10;Flavor=Light&#10;Target=Fill" id="49" name="Google Shape;49;p73"/>
          <p:cNvSpPr/>
          <p:nvPr/>
        </p:nvSpPr>
        <p:spPr>
          <a:xfrm>
            <a:off x="7209816" y="0"/>
            <a:ext cx="4143984" cy="5747660"/>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0" name="Google Shape;50;p73"/>
          <p:cNvSpPr txBox="1"/>
          <p:nvPr>
            <p:ph type="title"/>
          </p:nvPr>
        </p:nvSpPr>
        <p:spPr>
          <a:xfrm>
            <a:off x="831850" y="1078991"/>
            <a:ext cx="5266944" cy="31363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Century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3"/>
          <p:cNvSpPr txBox="1"/>
          <p:nvPr>
            <p:ph idx="1" type="body"/>
          </p:nvPr>
        </p:nvSpPr>
        <p:spPr>
          <a:xfrm>
            <a:off x="831850" y="4279392"/>
            <a:ext cx="5266944"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sz="2400" cap="none">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2" name="Google Shape;52;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descr="Tag=AccentColor&#10;Flavor=Light&#10;Target=Fill" id="56" name="Google Shape;56;p74"/>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7" name="Google Shape;57;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74"/>
          <p:cNvSpPr txBox="1"/>
          <p:nvPr>
            <p:ph idx="1" type="body"/>
          </p:nvPr>
        </p:nvSpPr>
        <p:spPr>
          <a:xfrm>
            <a:off x="838200"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74"/>
          <p:cNvSpPr txBox="1"/>
          <p:nvPr>
            <p:ph idx="2" type="body"/>
          </p:nvPr>
        </p:nvSpPr>
        <p:spPr>
          <a:xfrm>
            <a:off x="6419088"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descr="Tag=AccentColor&#10;Flavor=Light&#10;Target=Fill" id="64" name="Google Shape;64;p75"/>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5" name="Google Shape;65;p7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75"/>
          <p:cNvSpPr txBox="1"/>
          <p:nvPr>
            <p:ph idx="1" type="body"/>
          </p:nvPr>
        </p:nvSpPr>
        <p:spPr>
          <a:xfrm>
            <a:off x="8397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7" name="Google Shape;67;p75"/>
          <p:cNvSpPr txBox="1"/>
          <p:nvPr>
            <p:ph idx="2" type="body"/>
          </p:nvPr>
        </p:nvSpPr>
        <p:spPr>
          <a:xfrm>
            <a:off x="8397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75"/>
          <p:cNvSpPr txBox="1"/>
          <p:nvPr>
            <p:ph idx="3" type="body"/>
          </p:nvPr>
        </p:nvSpPr>
        <p:spPr>
          <a:xfrm>
            <a:off x="64190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9" name="Google Shape;69;p75"/>
          <p:cNvSpPr txBox="1"/>
          <p:nvPr>
            <p:ph idx="4" type="body"/>
          </p:nvPr>
        </p:nvSpPr>
        <p:spPr>
          <a:xfrm>
            <a:off x="64190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73" name="Shape 73"/>
        <p:cNvGrpSpPr/>
        <p:nvPr/>
      </p:nvGrpSpPr>
      <p:grpSpPr>
        <a:xfrm>
          <a:off x="0" y="0"/>
          <a:ext cx="0" cy="0"/>
          <a:chOff x="0" y="0"/>
          <a:chExt cx="0" cy="0"/>
        </a:xfrm>
      </p:grpSpPr>
      <p:sp>
        <p:nvSpPr>
          <p:cNvPr id="74" name="Google Shape;74;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spTree>
      <p:nvGrpSpPr>
        <p:cNvPr id="77" name="Shape 77"/>
        <p:cNvGrpSpPr/>
        <p:nvPr/>
      </p:nvGrpSpPr>
      <p:grpSpPr>
        <a:xfrm>
          <a:off x="0" y="0"/>
          <a:ext cx="0" cy="0"/>
          <a:chOff x="0" y="0"/>
          <a:chExt cx="0" cy="0"/>
        </a:xfrm>
      </p:grpSpPr>
      <p:sp>
        <p:nvSpPr>
          <p:cNvPr descr="Mask ID=&#10;Mask position=bottom, center&#10;Mask family= brushstroke, landscape, wide" id="78" name="Google Shape;78;p77"/>
          <p:cNvSpPr/>
          <p:nvPr/>
        </p:nvSpPr>
        <p:spPr>
          <a:xfrm>
            <a:off x="1768100" y="-1"/>
            <a:ext cx="10423900" cy="5920155"/>
          </a:xfrm>
          <a:custGeom>
            <a:rect b="b" l="l" r="r" t="t"/>
            <a:pathLst>
              <a:path extrusionOk="0" h="5491534" w="1042390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9" name="Google Shape;79;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3.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100000"/>
              </a:lnSpc>
              <a:spcBef>
                <a:spcPts val="5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2pPr>
            <a:lvl3pPr indent="-355600" lvl="2" marL="1371600" marR="0" rtl="0" algn="l">
              <a:lnSpc>
                <a:spcPct val="10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indent="-342900" lvl="3" marL="1828800" marR="0" rtl="0" algn="l">
              <a:lnSpc>
                <a:spcPct val="10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4pPr>
            <a:lvl5pPr indent="-342900" lvl="4" marL="2286000" marR="0" rtl="0" algn="l">
              <a:lnSpc>
                <a:spcPct val="10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12" name="Google Shape;12;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 name="Shape 22"/>
        <p:cNvGrpSpPr/>
        <p:nvPr/>
      </p:nvGrpSpPr>
      <p:grpSpPr>
        <a:xfrm>
          <a:off x="0" y="0"/>
          <a:ext cx="0" cy="0"/>
          <a:chOff x="0" y="0"/>
          <a:chExt cx="0" cy="0"/>
        </a:xfrm>
      </p:grpSpPr>
      <p:sp>
        <p:nvSpPr>
          <p:cNvPr id="23" name="Google Shape;23;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Century Gothic"/>
              <a:buNone/>
              <a:defRPr b="0" i="0" sz="40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 name="Google Shape;25;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6" name="Google Shape;26;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 name="Google Shape;27;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rgbClr val="888888"/>
                </a:solidFill>
                <a:latin typeface="Century Gothic"/>
                <a:ea typeface="Century Gothic"/>
                <a:cs typeface="Century Gothic"/>
                <a:sym typeface="Century Gothic"/>
              </a:defRPr>
            </a:lvl1pPr>
            <a:lvl2pPr indent="0" lvl="1" marL="0" marR="0" rtl="0" algn="r">
              <a:spcBef>
                <a:spcPts val="0"/>
              </a:spcBef>
              <a:buNone/>
              <a:defRPr b="0" sz="1200" u="none">
                <a:solidFill>
                  <a:srgbClr val="888888"/>
                </a:solidFill>
                <a:latin typeface="Century Gothic"/>
                <a:ea typeface="Century Gothic"/>
                <a:cs typeface="Century Gothic"/>
                <a:sym typeface="Century Gothic"/>
              </a:defRPr>
            </a:lvl2pPr>
            <a:lvl3pPr indent="0" lvl="2" marL="0" marR="0" rtl="0" algn="r">
              <a:spcBef>
                <a:spcPts val="0"/>
              </a:spcBef>
              <a:buNone/>
              <a:defRPr b="0" sz="1200" u="none">
                <a:solidFill>
                  <a:srgbClr val="888888"/>
                </a:solidFill>
                <a:latin typeface="Century Gothic"/>
                <a:ea typeface="Century Gothic"/>
                <a:cs typeface="Century Gothic"/>
                <a:sym typeface="Century Gothic"/>
              </a:defRPr>
            </a:lvl3pPr>
            <a:lvl4pPr indent="0" lvl="3" marL="0" marR="0" rtl="0" algn="r">
              <a:spcBef>
                <a:spcPts val="0"/>
              </a:spcBef>
              <a:buNone/>
              <a:defRPr b="0" sz="1200" u="none">
                <a:solidFill>
                  <a:srgbClr val="888888"/>
                </a:solidFill>
                <a:latin typeface="Century Gothic"/>
                <a:ea typeface="Century Gothic"/>
                <a:cs typeface="Century Gothic"/>
                <a:sym typeface="Century Gothic"/>
              </a:defRPr>
            </a:lvl4pPr>
            <a:lvl5pPr indent="0" lvl="4" marL="0" marR="0" rtl="0" algn="r">
              <a:spcBef>
                <a:spcPts val="0"/>
              </a:spcBef>
              <a:buNone/>
              <a:defRPr b="0" sz="1200" u="none">
                <a:solidFill>
                  <a:srgbClr val="888888"/>
                </a:solidFill>
                <a:latin typeface="Century Gothic"/>
                <a:ea typeface="Century Gothic"/>
                <a:cs typeface="Century Gothic"/>
                <a:sym typeface="Century Gothic"/>
              </a:defRPr>
            </a:lvl5pPr>
            <a:lvl6pPr indent="0" lvl="5" marL="0" marR="0" rtl="0" algn="r">
              <a:spcBef>
                <a:spcPts val="0"/>
              </a:spcBef>
              <a:buNone/>
              <a:defRPr b="0" sz="1200" u="none">
                <a:solidFill>
                  <a:srgbClr val="888888"/>
                </a:solidFill>
                <a:latin typeface="Century Gothic"/>
                <a:ea typeface="Century Gothic"/>
                <a:cs typeface="Century Gothic"/>
                <a:sym typeface="Century Gothic"/>
              </a:defRPr>
            </a:lvl6pPr>
            <a:lvl7pPr indent="0" lvl="6" marL="0" marR="0" rtl="0" algn="r">
              <a:spcBef>
                <a:spcPts val="0"/>
              </a:spcBef>
              <a:buNone/>
              <a:defRPr b="0" sz="1200" u="none">
                <a:solidFill>
                  <a:srgbClr val="888888"/>
                </a:solidFill>
                <a:latin typeface="Century Gothic"/>
                <a:ea typeface="Century Gothic"/>
                <a:cs typeface="Century Gothic"/>
                <a:sym typeface="Century Gothic"/>
              </a:defRPr>
            </a:lvl7pPr>
            <a:lvl8pPr indent="0" lvl="7" marL="0" marR="0" rtl="0" algn="r">
              <a:spcBef>
                <a:spcPts val="0"/>
              </a:spcBef>
              <a:buNone/>
              <a:defRPr b="0" sz="1200" u="none">
                <a:solidFill>
                  <a:srgbClr val="888888"/>
                </a:solidFill>
                <a:latin typeface="Century Gothic"/>
                <a:ea typeface="Century Gothic"/>
                <a:cs typeface="Century Gothic"/>
                <a:sym typeface="Century Gothic"/>
              </a:defRPr>
            </a:lvl8pPr>
            <a:lvl9pPr indent="0" lvl="8" marL="0" marR="0" rtl="0" algn="r">
              <a:spcBef>
                <a:spcPts val="0"/>
              </a:spcBef>
              <a:buNone/>
              <a:defRPr b="0" sz="1200" u="non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SG"/>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www.glh.com.s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pawleck.com.sg/"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techtimia.com/" TargetMode="Externa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hyperlink" Target="https://pawleck.com.sg/" TargetMode="External"/><Relationship Id="rId7" Type="http://schemas.openxmlformats.org/officeDocument/2006/relationships/hyperlink" Target="https://www.techtimia.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35.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6.png"/><Relationship Id="rId5" Type="http://schemas.openxmlformats.org/officeDocument/2006/relationships/image" Target="../media/image10.jpg"/><Relationship Id="rId6" Type="http://schemas.openxmlformats.org/officeDocument/2006/relationships/image" Target="../media/image20.png"/><Relationship Id="rId7"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27.png"/><Relationship Id="rId5"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43.png"/><Relationship Id="rId5"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4.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3.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7.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jpg"/><Relationship Id="rId4" Type="http://schemas.openxmlformats.org/officeDocument/2006/relationships/image" Target="../media/image57.jpg"/><Relationship Id="rId5" Type="http://schemas.openxmlformats.org/officeDocument/2006/relationships/image" Target="../media/image69.jpg"/><Relationship Id="rId6"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2.png"/><Relationship Id="rId4" Type="http://schemas.openxmlformats.org/officeDocument/2006/relationships/image" Target="../media/image65.jpg"/><Relationship Id="rId5" Type="http://schemas.openxmlformats.org/officeDocument/2006/relationships/image" Target="../media/image62.jpg"/><Relationship Id="rId6" Type="http://schemas.openxmlformats.org/officeDocument/2006/relationships/image" Target="../media/image7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 name="Shape 113"/>
        <p:cNvGrpSpPr/>
        <p:nvPr/>
      </p:nvGrpSpPr>
      <p:grpSpPr>
        <a:xfrm>
          <a:off x="0" y="0"/>
          <a:ext cx="0" cy="0"/>
          <a:chOff x="0" y="0"/>
          <a:chExt cx="0" cy="0"/>
        </a:xfrm>
      </p:grpSpPr>
      <p:sp>
        <p:nvSpPr>
          <p:cNvPr id="114" name="Google Shape;114;p1"/>
          <p:cNvSpPr/>
          <p:nvPr/>
        </p:nvSpPr>
        <p:spPr>
          <a:xfrm>
            <a:off x="0" y="0"/>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Colorful wavy concept" id="115" name="Google Shape;115;p1"/>
          <p:cNvPicPr preferRelativeResize="0"/>
          <p:nvPr/>
        </p:nvPicPr>
        <p:blipFill rotWithShape="1">
          <a:blip r:embed="rId3">
            <a:alphaModFix/>
          </a:blip>
          <a:srcRect b="14035" l="0" r="-1" t="1674"/>
          <a:stretch/>
        </p:blipFill>
        <p:spPr>
          <a:xfrm>
            <a:off x="5355" y="10"/>
            <a:ext cx="12188932" cy="6857990"/>
          </a:xfrm>
          <a:prstGeom prst="rect">
            <a:avLst/>
          </a:prstGeom>
          <a:noFill/>
          <a:ln>
            <a:noFill/>
          </a:ln>
        </p:spPr>
      </p:pic>
      <p:sp>
        <p:nvSpPr>
          <p:cNvPr id="116" name="Google Shape;116;p1"/>
          <p:cNvSpPr/>
          <p:nvPr/>
        </p:nvSpPr>
        <p:spPr>
          <a:xfrm>
            <a:off x="-2307" y="3666683"/>
            <a:ext cx="12188952" cy="3191317"/>
          </a:xfrm>
          <a:prstGeom prst="rect">
            <a:avLst/>
          </a:prstGeom>
          <a:gradFill>
            <a:gsLst>
              <a:gs pos="0">
                <a:srgbClr val="000000">
                  <a:alpha val="0"/>
                </a:srgbClr>
              </a:gs>
              <a:gs pos="42000">
                <a:srgbClr val="000000">
                  <a:alpha val="22745"/>
                </a:srgbClr>
              </a:gs>
              <a:gs pos="100000">
                <a:srgbClr val="000000">
                  <a:alpha val="35686"/>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17" name="Google Shape;117;p1"/>
          <p:cNvSpPr txBox="1"/>
          <p:nvPr>
            <p:ph type="ctrTitle"/>
          </p:nvPr>
        </p:nvSpPr>
        <p:spPr>
          <a:xfrm>
            <a:off x="2070502" y="2429933"/>
            <a:ext cx="8043333" cy="48290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2060"/>
              </a:buClr>
              <a:buSzPts val="2000"/>
              <a:buFont typeface="Century Gothic"/>
              <a:buNone/>
            </a:pPr>
            <a:r>
              <a:rPr b="1" lang="en-SG" sz="2000">
                <a:solidFill>
                  <a:srgbClr val="002060"/>
                </a:solidFill>
              </a:rPr>
              <a:t>Marketing Presentation for</a:t>
            </a:r>
            <a:endParaRPr b="1" sz="2400">
              <a:solidFill>
                <a:srgbClr val="002060"/>
              </a:solidFill>
            </a:endParaRPr>
          </a:p>
        </p:txBody>
      </p:sp>
      <p:sp>
        <p:nvSpPr>
          <p:cNvPr id="118" name="Google Shape;118;p1"/>
          <p:cNvSpPr txBox="1"/>
          <p:nvPr/>
        </p:nvSpPr>
        <p:spPr>
          <a:xfrm>
            <a:off x="4070319" y="3598875"/>
            <a:ext cx="4059004" cy="626066"/>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1600"/>
              <a:buFont typeface="Century Gothic"/>
              <a:buNone/>
            </a:pPr>
            <a:r>
              <a:rPr i="0" lang="en-SG" sz="1600">
                <a:solidFill>
                  <a:srgbClr val="002060"/>
                </a:solidFill>
                <a:latin typeface="Century Gothic"/>
                <a:ea typeface="Century Gothic"/>
                <a:cs typeface="Century Gothic"/>
                <a:sym typeface="Century Gothic"/>
              </a:rPr>
              <a:t>Presenter: Shirley Tham Hau Kum, 244A</a:t>
            </a:r>
            <a:endParaRPr i="0" sz="1600">
              <a:solidFill>
                <a:srgbClr val="002060"/>
              </a:solidFill>
              <a:latin typeface="Century Gothic"/>
              <a:ea typeface="Century Gothic"/>
              <a:cs typeface="Century Gothic"/>
              <a:sym typeface="Century Gothic"/>
            </a:endParaRPr>
          </a:p>
        </p:txBody>
      </p:sp>
      <p:sp>
        <p:nvSpPr>
          <p:cNvPr id="119" name="Google Shape;119;p1"/>
          <p:cNvSpPr txBox="1"/>
          <p:nvPr/>
        </p:nvSpPr>
        <p:spPr>
          <a:xfrm>
            <a:off x="400421" y="5884875"/>
            <a:ext cx="1670081" cy="626066"/>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1600"/>
              <a:buFont typeface="Century Gothic"/>
              <a:buNone/>
            </a:pPr>
            <a:r>
              <a:rPr b="1" i="0" lang="en-SG" sz="1600">
                <a:solidFill>
                  <a:srgbClr val="002060"/>
                </a:solidFill>
                <a:latin typeface="Century Gothic"/>
                <a:ea typeface="Century Gothic"/>
                <a:cs typeface="Century Gothic"/>
                <a:sym typeface="Century Gothic"/>
              </a:rPr>
              <a:t>GLH.com.sg</a:t>
            </a:r>
            <a:endParaRPr b="1" i="0" sz="1600">
              <a:solidFill>
                <a:srgbClr val="002060"/>
              </a:solidFill>
              <a:latin typeface="Century Gothic"/>
              <a:ea typeface="Century Gothic"/>
              <a:cs typeface="Century Gothic"/>
              <a:sym typeface="Century Gothic"/>
            </a:endParaRPr>
          </a:p>
        </p:txBody>
      </p:sp>
      <p:pic>
        <p:nvPicPr>
          <p:cNvPr id="120" name="Google Shape;120;p1"/>
          <p:cNvPicPr preferRelativeResize="0"/>
          <p:nvPr/>
        </p:nvPicPr>
        <p:blipFill rotWithShape="1">
          <a:blip r:embed="rId4">
            <a:alphaModFix/>
          </a:blip>
          <a:srcRect b="0" l="0" r="0" t="0"/>
          <a:stretch/>
        </p:blipFill>
        <p:spPr>
          <a:xfrm>
            <a:off x="3090999" y="3006987"/>
            <a:ext cx="6002337" cy="7122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838200" y="365126"/>
            <a:ext cx="10515600" cy="69320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2060"/>
              </a:buClr>
              <a:buSzPct val="100000"/>
              <a:buFont typeface="Century Gothic"/>
              <a:buNone/>
            </a:pPr>
            <a:r>
              <a:rPr lang="en-SG">
                <a:solidFill>
                  <a:srgbClr val="002060"/>
                </a:solidFill>
              </a:rPr>
              <a:t>SWOT Analysis of Guan Lee Hoe Engineering</a:t>
            </a:r>
            <a:endParaRPr>
              <a:solidFill>
                <a:srgbClr val="002060"/>
              </a:solidFill>
            </a:endParaRPr>
          </a:p>
        </p:txBody>
      </p:sp>
      <p:sp>
        <p:nvSpPr>
          <p:cNvPr id="188" name="Google Shape;188;p10"/>
          <p:cNvSpPr txBox="1"/>
          <p:nvPr>
            <p:ph idx="1" type="body"/>
          </p:nvPr>
        </p:nvSpPr>
        <p:spPr>
          <a:xfrm>
            <a:off x="952500" y="1239715"/>
            <a:ext cx="9787467" cy="4664074"/>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002060"/>
              </a:buClr>
              <a:buSzPts val="1600"/>
              <a:buNone/>
            </a:pPr>
            <a:r>
              <a:rPr lang="en-SG" sz="1600">
                <a:solidFill>
                  <a:srgbClr val="002060"/>
                </a:solidFill>
                <a:latin typeface="Arial"/>
                <a:ea typeface="Arial"/>
                <a:cs typeface="Arial"/>
                <a:sym typeface="Arial"/>
              </a:rPr>
              <a:t>A) Strength</a:t>
            </a:r>
            <a:endParaRPr/>
          </a:p>
          <a:p>
            <a:pPr indent="-514350" lvl="0" marL="514350" rtl="0" algn="l">
              <a:lnSpc>
                <a:spcPct val="100000"/>
              </a:lnSpc>
              <a:spcBef>
                <a:spcPts val="1000"/>
              </a:spcBef>
              <a:spcAft>
                <a:spcPts val="0"/>
              </a:spcAft>
              <a:buClr>
                <a:srgbClr val="002060"/>
              </a:buClr>
              <a:buSzPts val="1600"/>
              <a:buFont typeface="Century Gothic"/>
              <a:buAutoNum type="romanUcPeriod"/>
            </a:pPr>
            <a:r>
              <a:rPr lang="en-SG" sz="1600">
                <a:solidFill>
                  <a:srgbClr val="002060"/>
                </a:solidFill>
                <a:latin typeface="Arial"/>
                <a:ea typeface="Arial"/>
                <a:cs typeface="Arial"/>
                <a:sym typeface="Arial"/>
              </a:rPr>
              <a:t>Specialization in aircon services:  offering top notch services in the aircon engineering industry</a:t>
            </a:r>
            <a:endParaRPr/>
          </a:p>
          <a:p>
            <a:pPr indent="-412750" lvl="0" marL="514350" rtl="0" algn="l">
              <a:lnSpc>
                <a:spcPct val="100000"/>
              </a:lnSpc>
              <a:spcBef>
                <a:spcPts val="1000"/>
              </a:spcBef>
              <a:spcAft>
                <a:spcPts val="0"/>
              </a:spcAft>
              <a:buClr>
                <a:schemeClr val="dk1"/>
              </a:buClr>
              <a:buSzPts val="1600"/>
              <a:buFont typeface="Century Gothic"/>
              <a:buNone/>
            </a:pPr>
            <a:r>
              <a:t/>
            </a:r>
            <a:endParaRPr sz="1600">
              <a:solidFill>
                <a:srgbClr val="002060"/>
              </a:solidFill>
              <a:latin typeface="Arial"/>
              <a:ea typeface="Arial"/>
              <a:cs typeface="Arial"/>
              <a:sym typeface="Arial"/>
            </a:endParaRPr>
          </a:p>
          <a:p>
            <a:pPr indent="-514350" lvl="0" marL="514350" rtl="0" algn="l">
              <a:lnSpc>
                <a:spcPct val="100000"/>
              </a:lnSpc>
              <a:spcBef>
                <a:spcPts val="1000"/>
              </a:spcBef>
              <a:spcAft>
                <a:spcPts val="0"/>
              </a:spcAft>
              <a:buClr>
                <a:srgbClr val="002060"/>
              </a:buClr>
              <a:buSzPts val="1600"/>
              <a:buFont typeface="Century Gothic"/>
              <a:buAutoNum type="romanUcPeriod"/>
            </a:pPr>
            <a:r>
              <a:rPr lang="en-SG" sz="1600">
                <a:solidFill>
                  <a:srgbClr val="002060"/>
                </a:solidFill>
                <a:latin typeface="Arial"/>
                <a:ea typeface="Arial"/>
                <a:cs typeface="Arial"/>
                <a:sym typeface="Arial"/>
              </a:rPr>
              <a:t>Quality workmanship: it prides itself on providing excellent customer service and quality workmanship ensuring customer satisfaction. It has achieved BizSafe Star status and ISO certification. This shows how much emphasis is placed on safety and quality standards and is a plus point to earn potential customers’ trust</a:t>
            </a:r>
            <a:endParaRPr/>
          </a:p>
          <a:p>
            <a:pPr indent="-412750" lvl="0" marL="514350" rtl="0" algn="l">
              <a:lnSpc>
                <a:spcPct val="100000"/>
              </a:lnSpc>
              <a:spcBef>
                <a:spcPts val="1000"/>
              </a:spcBef>
              <a:spcAft>
                <a:spcPts val="0"/>
              </a:spcAft>
              <a:buClr>
                <a:schemeClr val="dk1"/>
              </a:buClr>
              <a:buSzPts val="1600"/>
              <a:buFont typeface="Century Gothic"/>
              <a:buNone/>
            </a:pPr>
            <a:r>
              <a:t/>
            </a:r>
            <a:endParaRPr sz="1600">
              <a:solidFill>
                <a:srgbClr val="002060"/>
              </a:solidFill>
              <a:latin typeface="Arial"/>
              <a:ea typeface="Arial"/>
              <a:cs typeface="Arial"/>
              <a:sym typeface="Arial"/>
            </a:endParaRPr>
          </a:p>
          <a:p>
            <a:pPr indent="-514350" lvl="0" marL="514350" rtl="0" algn="l">
              <a:lnSpc>
                <a:spcPct val="100000"/>
              </a:lnSpc>
              <a:spcBef>
                <a:spcPts val="1000"/>
              </a:spcBef>
              <a:spcAft>
                <a:spcPts val="0"/>
              </a:spcAft>
              <a:buClr>
                <a:srgbClr val="002060"/>
              </a:buClr>
              <a:buSzPts val="1600"/>
              <a:buFont typeface="Century Gothic"/>
              <a:buAutoNum type="romanUcPeriod"/>
            </a:pPr>
            <a:r>
              <a:rPr lang="en-SG" sz="1600">
                <a:solidFill>
                  <a:srgbClr val="002060"/>
                </a:solidFill>
                <a:latin typeface="Arial"/>
                <a:ea typeface="Arial"/>
                <a:cs typeface="Arial"/>
                <a:sym typeface="Arial"/>
              </a:rPr>
              <a:t>Expert team: With a foundation dating back to 1995, the company has accumulated significant experience and had built a team of experts dedicated to meeting engineering needs </a:t>
            </a:r>
            <a:endParaRPr/>
          </a:p>
          <a:p>
            <a:pPr indent="-381000" lvl="0" marL="865188" rtl="0" algn="l">
              <a:lnSpc>
                <a:spcPct val="100000"/>
              </a:lnSpc>
              <a:spcBef>
                <a:spcPts val="1000"/>
              </a:spcBef>
              <a:spcAft>
                <a:spcPts val="0"/>
              </a:spcAft>
              <a:buClr>
                <a:schemeClr val="dk1"/>
              </a:buClr>
              <a:buSzPts val="2100"/>
              <a:buFont typeface="Century Gothic"/>
              <a:buNone/>
            </a:pPr>
            <a:r>
              <a:t/>
            </a:r>
            <a:endParaRPr sz="2100">
              <a:solidFill>
                <a:srgbClr val="002060"/>
              </a:solidFill>
              <a:latin typeface="Arial"/>
              <a:ea typeface="Arial"/>
              <a:cs typeface="Arial"/>
              <a:sym typeface="Arial"/>
            </a:endParaRPr>
          </a:p>
          <a:p>
            <a:pPr indent="-406400" lvl="0" marL="865188" rtl="0" algn="l">
              <a:lnSpc>
                <a:spcPct val="100000"/>
              </a:lnSpc>
              <a:spcBef>
                <a:spcPts val="1000"/>
              </a:spcBef>
              <a:spcAft>
                <a:spcPts val="0"/>
              </a:spcAft>
              <a:buClr>
                <a:schemeClr val="dk1"/>
              </a:buClr>
              <a:buSzPts val="1700"/>
              <a:buFont typeface="Century Gothic"/>
              <a:buNone/>
            </a:pPr>
            <a:r>
              <a:t/>
            </a:r>
            <a:endParaRPr sz="1700">
              <a:solidFill>
                <a:srgbClr val="00206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txBox="1"/>
          <p:nvPr>
            <p:ph idx="1" type="body"/>
          </p:nvPr>
        </p:nvSpPr>
        <p:spPr>
          <a:xfrm>
            <a:off x="749951" y="1165795"/>
            <a:ext cx="10489223" cy="5099538"/>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170000"/>
              </a:lnSpc>
              <a:spcBef>
                <a:spcPts val="0"/>
              </a:spcBef>
              <a:spcAft>
                <a:spcPts val="0"/>
              </a:spcAft>
              <a:buClr>
                <a:srgbClr val="002060"/>
              </a:buClr>
              <a:buSzPct val="100000"/>
              <a:buNone/>
            </a:pPr>
            <a:r>
              <a:rPr lang="en-SG" sz="4000">
                <a:solidFill>
                  <a:srgbClr val="002060"/>
                </a:solidFill>
                <a:latin typeface="Arial"/>
                <a:ea typeface="Arial"/>
                <a:cs typeface="Arial"/>
                <a:sym typeface="Arial"/>
              </a:rPr>
              <a:t>B)  Weaknesses</a:t>
            </a:r>
            <a:endParaRPr/>
          </a:p>
          <a:p>
            <a:pPr indent="-514350" lvl="1" marL="514350" rtl="0" algn="l">
              <a:lnSpc>
                <a:spcPct val="120000"/>
              </a:lnSpc>
              <a:spcBef>
                <a:spcPts val="1000"/>
              </a:spcBef>
              <a:spcAft>
                <a:spcPts val="0"/>
              </a:spcAft>
              <a:buClr>
                <a:srgbClr val="002060"/>
              </a:buClr>
              <a:buSzPct val="100000"/>
              <a:buFont typeface="Century Gothic"/>
              <a:buAutoNum type="romanUcPeriod"/>
            </a:pPr>
            <a:r>
              <a:rPr lang="en-SG" sz="3400">
                <a:solidFill>
                  <a:srgbClr val="002060"/>
                </a:solidFill>
                <a:latin typeface="Arial"/>
                <a:ea typeface="Arial"/>
                <a:cs typeface="Arial"/>
                <a:sym typeface="Arial"/>
              </a:rPr>
              <a:t>Prominence: Competitors do own alternate related business and is exhibited in their websites impressively and informatively.  For instance, Paw Leck Engineering  -  it owns an e-shop selling many ducting and aircon parts. Its website featured many photos of the spare parts, certainly stand out amongst its competitors</a:t>
            </a:r>
            <a:endParaRPr/>
          </a:p>
          <a:p>
            <a:pPr indent="-514350" lvl="1" marL="514350" rtl="0" algn="l">
              <a:lnSpc>
                <a:spcPct val="120000"/>
              </a:lnSpc>
              <a:spcBef>
                <a:spcPts val="1000"/>
              </a:spcBef>
              <a:spcAft>
                <a:spcPts val="0"/>
              </a:spcAft>
              <a:buClr>
                <a:srgbClr val="002060"/>
              </a:buClr>
              <a:buSzPct val="100000"/>
              <a:buFont typeface="Century Gothic"/>
              <a:buAutoNum type="romanUcPeriod"/>
            </a:pPr>
            <a:r>
              <a:rPr lang="en-SG" sz="3400">
                <a:solidFill>
                  <a:srgbClr val="002060"/>
                </a:solidFill>
                <a:latin typeface="Arial"/>
                <a:ea typeface="Arial"/>
                <a:cs typeface="Arial"/>
                <a:sym typeface="Arial"/>
              </a:rPr>
              <a:t>Promotion: Its competitor, Letscoolaircon, offers many kinds of freebies like free installation, free site survey which are highly attractive for potential customers. Guan Lee Hoe Engineering should also kickstart to offer freebies or discounts to attract  potential customers  </a:t>
            </a:r>
            <a:endParaRPr/>
          </a:p>
          <a:p>
            <a:pPr indent="-514350" lvl="1" marL="514350" rtl="0" algn="l">
              <a:lnSpc>
                <a:spcPct val="120000"/>
              </a:lnSpc>
              <a:spcBef>
                <a:spcPts val="1000"/>
              </a:spcBef>
              <a:spcAft>
                <a:spcPts val="0"/>
              </a:spcAft>
              <a:buClr>
                <a:srgbClr val="002060"/>
              </a:buClr>
              <a:buSzPct val="100000"/>
              <a:buFont typeface="Century Gothic"/>
              <a:buAutoNum type="romanUcPeriod"/>
            </a:pPr>
            <a:r>
              <a:rPr lang="en-SG" sz="3400">
                <a:solidFill>
                  <a:srgbClr val="002060"/>
                </a:solidFill>
                <a:latin typeface="Arial"/>
                <a:ea typeface="Arial"/>
                <a:cs typeface="Arial"/>
                <a:sym typeface="Arial"/>
              </a:rPr>
              <a:t>Happy customers’ reviews: Letscoolaircon registered  25,000 Happy customer reviews verified by 4.9  google rating and 5.0 Facebook rating. With such high ratings, it is no wonder that they are found on first page of google search. Guan Lee Hoe Engineering can emulate it too</a:t>
            </a:r>
            <a:endParaRPr/>
          </a:p>
          <a:p>
            <a:pPr indent="-427990" lvl="1" marL="514350" rtl="0" algn="l">
              <a:lnSpc>
                <a:spcPct val="120000"/>
              </a:lnSpc>
              <a:spcBef>
                <a:spcPts val="1000"/>
              </a:spcBef>
              <a:spcAft>
                <a:spcPts val="0"/>
              </a:spcAft>
              <a:buClr>
                <a:schemeClr val="dk1"/>
              </a:buClr>
              <a:buSzPct val="100000"/>
              <a:buFont typeface="Century Gothic"/>
              <a:buNone/>
            </a:pPr>
            <a:r>
              <a:t/>
            </a:r>
            <a:endParaRPr sz="3400">
              <a:solidFill>
                <a:srgbClr val="002060"/>
              </a:solidFill>
              <a:latin typeface="Arial"/>
              <a:ea typeface="Arial"/>
              <a:cs typeface="Arial"/>
              <a:sym typeface="Arial"/>
            </a:endParaRPr>
          </a:p>
          <a:p>
            <a:pPr indent="0" lvl="0" marL="0" rtl="0" algn="l">
              <a:lnSpc>
                <a:spcPct val="170000"/>
              </a:lnSpc>
              <a:spcBef>
                <a:spcPts val="1000"/>
              </a:spcBef>
              <a:spcAft>
                <a:spcPts val="0"/>
              </a:spcAft>
              <a:buClr>
                <a:srgbClr val="002060"/>
              </a:buClr>
              <a:buSzPct val="100000"/>
              <a:buNone/>
            </a:pPr>
            <a:r>
              <a:rPr lang="en-SG" sz="4000">
                <a:solidFill>
                  <a:srgbClr val="002060"/>
                </a:solidFill>
                <a:latin typeface="Arial"/>
                <a:ea typeface="Arial"/>
                <a:cs typeface="Arial"/>
                <a:sym typeface="Arial"/>
              </a:rPr>
              <a:t>C)   Opportunities</a:t>
            </a:r>
            <a:endParaRPr/>
          </a:p>
          <a:p>
            <a:pPr indent="-514350" lvl="0" marL="514350" rtl="0" algn="l">
              <a:lnSpc>
                <a:spcPct val="120000"/>
              </a:lnSpc>
              <a:spcBef>
                <a:spcPts val="1000"/>
              </a:spcBef>
              <a:spcAft>
                <a:spcPts val="0"/>
              </a:spcAft>
              <a:buClr>
                <a:srgbClr val="002060"/>
              </a:buClr>
              <a:buSzPct val="100000"/>
              <a:buFont typeface="Century Gothic"/>
              <a:buAutoNum type="romanUcPeriod"/>
            </a:pPr>
            <a:r>
              <a:rPr lang="en-SG" sz="3400">
                <a:solidFill>
                  <a:srgbClr val="002060"/>
                </a:solidFill>
                <a:latin typeface="Arial"/>
                <a:ea typeface="Arial"/>
                <a:cs typeface="Arial"/>
                <a:sym typeface="Arial"/>
              </a:rPr>
              <a:t>Growing demand: Due to government push for sustainability, IT / digital centric economy and climate change as weather gets warmer, Guan Lee Hoe Engineering still can play its part in meeting growing demand by helping potential customers to install energy saving aircons,</a:t>
            </a:r>
            <a:endParaRPr/>
          </a:p>
          <a:p>
            <a:pPr indent="-514350" lvl="0" marL="514350" rtl="0" algn="l">
              <a:lnSpc>
                <a:spcPct val="120000"/>
              </a:lnSpc>
              <a:spcBef>
                <a:spcPts val="1000"/>
              </a:spcBef>
              <a:spcAft>
                <a:spcPts val="0"/>
              </a:spcAft>
              <a:buClr>
                <a:srgbClr val="002060"/>
              </a:buClr>
              <a:buSzPct val="100000"/>
              <a:buFont typeface="Century Gothic"/>
              <a:buAutoNum type="romanUcPeriod"/>
            </a:pPr>
            <a:r>
              <a:rPr lang="en-SG" sz="3400">
                <a:solidFill>
                  <a:srgbClr val="002060"/>
                </a:solidFill>
                <a:latin typeface="Arial"/>
                <a:ea typeface="Arial"/>
                <a:cs typeface="Arial"/>
                <a:sym typeface="Arial"/>
              </a:rPr>
              <a:t>Market Expansion: Target new market segments within the commercial and industrial installation sectors to capitalize  on emerging trends  e.g. data centre</a:t>
            </a:r>
            <a:endParaRPr sz="3400">
              <a:solidFill>
                <a:srgbClr val="002060"/>
              </a:solidFill>
              <a:latin typeface="Arial"/>
              <a:ea typeface="Arial"/>
              <a:cs typeface="Arial"/>
              <a:sym typeface="Arial"/>
            </a:endParaRPr>
          </a:p>
          <a:p>
            <a:pPr indent="-427990" lvl="0" marL="514350" rtl="0" algn="l">
              <a:lnSpc>
                <a:spcPct val="120000"/>
              </a:lnSpc>
              <a:spcBef>
                <a:spcPts val="1000"/>
              </a:spcBef>
              <a:spcAft>
                <a:spcPts val="0"/>
              </a:spcAft>
              <a:buClr>
                <a:schemeClr val="dk1"/>
              </a:buClr>
              <a:buSzPct val="100000"/>
              <a:buFont typeface="Century Gothic"/>
              <a:buNone/>
            </a:pPr>
            <a:r>
              <a:t/>
            </a:r>
            <a:endParaRPr sz="3400">
              <a:solidFill>
                <a:srgbClr val="002060"/>
              </a:solidFill>
              <a:latin typeface="Arial"/>
              <a:ea typeface="Arial"/>
              <a:cs typeface="Arial"/>
              <a:sym typeface="Arial"/>
            </a:endParaRPr>
          </a:p>
          <a:p>
            <a:pPr indent="-427990" lvl="0" marL="514350" rtl="0" algn="l">
              <a:lnSpc>
                <a:spcPct val="120000"/>
              </a:lnSpc>
              <a:spcBef>
                <a:spcPts val="1000"/>
              </a:spcBef>
              <a:spcAft>
                <a:spcPts val="0"/>
              </a:spcAft>
              <a:buClr>
                <a:schemeClr val="dk1"/>
              </a:buClr>
              <a:buSzPct val="100000"/>
              <a:buFont typeface="Century Gothic"/>
              <a:buNone/>
            </a:pPr>
            <a:r>
              <a:t/>
            </a:r>
            <a:endParaRPr sz="3400">
              <a:solidFill>
                <a:srgbClr val="002060"/>
              </a:solidFill>
              <a:latin typeface="Arial"/>
              <a:ea typeface="Arial"/>
              <a:cs typeface="Arial"/>
              <a:sym typeface="Arial"/>
            </a:endParaRPr>
          </a:p>
          <a:p>
            <a:pPr indent="-427990" lvl="0" marL="514350" rtl="0" algn="l">
              <a:lnSpc>
                <a:spcPct val="120000"/>
              </a:lnSpc>
              <a:spcBef>
                <a:spcPts val="1000"/>
              </a:spcBef>
              <a:spcAft>
                <a:spcPts val="0"/>
              </a:spcAft>
              <a:buClr>
                <a:schemeClr val="dk1"/>
              </a:buClr>
              <a:buSzPct val="100000"/>
              <a:buFont typeface="Century Gothic"/>
              <a:buNone/>
            </a:pPr>
            <a:r>
              <a:t/>
            </a:r>
            <a:endParaRPr sz="3400">
              <a:solidFill>
                <a:srgbClr val="002060"/>
              </a:solidFill>
              <a:latin typeface="Arial"/>
              <a:ea typeface="Arial"/>
              <a:cs typeface="Arial"/>
              <a:sym typeface="Arial"/>
            </a:endParaRPr>
          </a:p>
          <a:p>
            <a:pPr indent="-427990" lvl="0" marL="514350" rtl="0" algn="l">
              <a:lnSpc>
                <a:spcPct val="120000"/>
              </a:lnSpc>
              <a:spcBef>
                <a:spcPts val="1000"/>
              </a:spcBef>
              <a:spcAft>
                <a:spcPts val="0"/>
              </a:spcAft>
              <a:buClr>
                <a:schemeClr val="dk1"/>
              </a:buClr>
              <a:buSzPct val="100000"/>
              <a:buFont typeface="Century Gothic"/>
              <a:buNone/>
            </a:pPr>
            <a:r>
              <a:t/>
            </a:r>
            <a:endParaRPr sz="3400">
              <a:solidFill>
                <a:srgbClr val="002060"/>
              </a:solidFill>
              <a:latin typeface="Arial"/>
              <a:ea typeface="Arial"/>
              <a:cs typeface="Arial"/>
              <a:sym typeface="Arial"/>
            </a:endParaRPr>
          </a:p>
        </p:txBody>
      </p:sp>
      <p:sp>
        <p:nvSpPr>
          <p:cNvPr id="194" name="Google Shape;194;p11"/>
          <p:cNvSpPr txBox="1"/>
          <p:nvPr>
            <p:ph type="title"/>
          </p:nvPr>
        </p:nvSpPr>
        <p:spPr>
          <a:xfrm>
            <a:off x="601133" y="365126"/>
            <a:ext cx="11125200" cy="8710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SWOT Analysis of Guan Lee Hoe Engineering</a:t>
            </a:r>
            <a:endParaRPr>
              <a:solidFill>
                <a:srgbClr val="0020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2"/>
          <p:cNvSpPr txBox="1"/>
          <p:nvPr>
            <p:ph type="title"/>
          </p:nvPr>
        </p:nvSpPr>
        <p:spPr>
          <a:xfrm>
            <a:off x="838200" y="365126"/>
            <a:ext cx="10515600" cy="69320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2060"/>
              </a:buClr>
              <a:buSzPct val="100000"/>
              <a:buFont typeface="Century Gothic"/>
              <a:buNone/>
            </a:pPr>
            <a:r>
              <a:rPr lang="en-SG">
                <a:solidFill>
                  <a:srgbClr val="002060"/>
                </a:solidFill>
              </a:rPr>
              <a:t>SWOT Analysis of Guan Lee Hoe Engineering</a:t>
            </a:r>
            <a:endParaRPr>
              <a:solidFill>
                <a:srgbClr val="002060"/>
              </a:solidFill>
            </a:endParaRPr>
          </a:p>
        </p:txBody>
      </p:sp>
      <p:sp>
        <p:nvSpPr>
          <p:cNvPr id="200" name="Google Shape;200;p12"/>
          <p:cNvSpPr txBox="1"/>
          <p:nvPr>
            <p:ph idx="1" type="body"/>
          </p:nvPr>
        </p:nvSpPr>
        <p:spPr>
          <a:xfrm>
            <a:off x="923192" y="1556238"/>
            <a:ext cx="10430608" cy="4615963"/>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002060"/>
              </a:buClr>
              <a:buSzPts val="1600"/>
              <a:buNone/>
            </a:pPr>
            <a:r>
              <a:rPr lang="en-SG" sz="1600">
                <a:solidFill>
                  <a:srgbClr val="002060"/>
                </a:solidFill>
                <a:latin typeface="Arial"/>
                <a:ea typeface="Arial"/>
                <a:cs typeface="Arial"/>
                <a:sym typeface="Arial"/>
              </a:rPr>
              <a:t> D) Threats</a:t>
            </a:r>
            <a:endParaRPr/>
          </a:p>
          <a:p>
            <a:pPr indent="-514350" lvl="0" marL="865188" rtl="0" algn="l">
              <a:lnSpc>
                <a:spcPct val="100000"/>
              </a:lnSpc>
              <a:spcBef>
                <a:spcPts val="1000"/>
              </a:spcBef>
              <a:spcAft>
                <a:spcPts val="0"/>
              </a:spcAft>
              <a:buClr>
                <a:srgbClr val="002060"/>
              </a:buClr>
              <a:buSzPts val="1600"/>
              <a:buFont typeface="Century Gothic"/>
              <a:buAutoNum type="romanUcPeriod"/>
            </a:pPr>
            <a:r>
              <a:rPr lang="en-SG" sz="1600">
                <a:solidFill>
                  <a:srgbClr val="002060"/>
                </a:solidFill>
                <a:latin typeface="Arial"/>
                <a:ea typeface="Arial"/>
                <a:cs typeface="Arial"/>
                <a:sym typeface="Arial"/>
              </a:rPr>
              <a:t>Competition: Competition is a threat to Guan Lee Hoe’s market share and profitability</a:t>
            </a:r>
            <a:endParaRPr/>
          </a:p>
          <a:p>
            <a:pPr indent="-412750" lvl="0" marL="865188" rtl="0" algn="l">
              <a:lnSpc>
                <a:spcPct val="100000"/>
              </a:lnSpc>
              <a:spcBef>
                <a:spcPts val="1000"/>
              </a:spcBef>
              <a:spcAft>
                <a:spcPts val="0"/>
              </a:spcAft>
              <a:buClr>
                <a:schemeClr val="dk1"/>
              </a:buClr>
              <a:buSzPts val="1600"/>
              <a:buFont typeface="Century Gothic"/>
              <a:buNone/>
            </a:pPr>
            <a:r>
              <a:t/>
            </a:r>
            <a:endParaRPr sz="1600">
              <a:solidFill>
                <a:srgbClr val="002060"/>
              </a:solidFill>
              <a:latin typeface="Arial"/>
              <a:ea typeface="Arial"/>
              <a:cs typeface="Arial"/>
              <a:sym typeface="Arial"/>
            </a:endParaRPr>
          </a:p>
          <a:p>
            <a:pPr indent="-514350" lvl="0" marL="865188" rtl="0" algn="l">
              <a:lnSpc>
                <a:spcPct val="100000"/>
              </a:lnSpc>
              <a:spcBef>
                <a:spcPts val="1000"/>
              </a:spcBef>
              <a:spcAft>
                <a:spcPts val="0"/>
              </a:spcAft>
              <a:buClr>
                <a:srgbClr val="002060"/>
              </a:buClr>
              <a:buSzPts val="1600"/>
              <a:buFont typeface="Century Gothic"/>
              <a:buAutoNum type="romanUcPeriod"/>
            </a:pPr>
            <a:r>
              <a:rPr lang="en-SG" sz="1600">
                <a:solidFill>
                  <a:srgbClr val="002060"/>
                </a:solidFill>
                <a:latin typeface="Arial"/>
                <a:ea typeface="Arial"/>
                <a:cs typeface="Arial"/>
                <a:sym typeface="Arial"/>
              </a:rPr>
              <a:t>Price: Price undercut with lots of promotion and various after sales services</a:t>
            </a:r>
            <a:endParaRPr/>
          </a:p>
          <a:p>
            <a:pPr indent="-412750" lvl="0" marL="865188" rtl="0" algn="l">
              <a:lnSpc>
                <a:spcPct val="100000"/>
              </a:lnSpc>
              <a:spcBef>
                <a:spcPts val="1000"/>
              </a:spcBef>
              <a:spcAft>
                <a:spcPts val="0"/>
              </a:spcAft>
              <a:buClr>
                <a:schemeClr val="dk1"/>
              </a:buClr>
              <a:buSzPts val="1600"/>
              <a:buFont typeface="Century Gothic"/>
              <a:buNone/>
            </a:pPr>
            <a:r>
              <a:t/>
            </a:r>
            <a:endParaRPr sz="1600">
              <a:solidFill>
                <a:srgbClr val="002060"/>
              </a:solidFill>
              <a:latin typeface="Arial"/>
              <a:ea typeface="Arial"/>
              <a:cs typeface="Arial"/>
              <a:sym typeface="Arial"/>
            </a:endParaRPr>
          </a:p>
          <a:p>
            <a:pPr indent="-514350" lvl="0" marL="865188" rtl="0" algn="l">
              <a:lnSpc>
                <a:spcPct val="100000"/>
              </a:lnSpc>
              <a:spcBef>
                <a:spcPts val="1000"/>
              </a:spcBef>
              <a:spcAft>
                <a:spcPts val="0"/>
              </a:spcAft>
              <a:buClr>
                <a:srgbClr val="002060"/>
              </a:buClr>
              <a:buSzPts val="1600"/>
              <a:buFont typeface="Century Gothic"/>
              <a:buAutoNum type="romanUcPeriod"/>
            </a:pPr>
            <a:r>
              <a:rPr lang="en-SG" sz="1600">
                <a:solidFill>
                  <a:srgbClr val="002060"/>
                </a:solidFill>
                <a:latin typeface="Arial"/>
                <a:ea typeface="Arial"/>
                <a:cs typeface="Arial"/>
                <a:sym typeface="Arial"/>
              </a:rPr>
              <a:t>Technology : Rapid advancement of HVAC technology requires continuous learning and adaptation</a:t>
            </a:r>
            <a:endParaRPr/>
          </a:p>
          <a:p>
            <a:pPr indent="0" lvl="0" marL="350838" rtl="0" algn="l">
              <a:lnSpc>
                <a:spcPct val="10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 Automation, Ai, Internet of Things driven solutions disrupt traditional models </a:t>
            </a:r>
            <a:endParaRPr/>
          </a:p>
          <a:p>
            <a:pPr indent="0" lvl="0" marL="350838" rtl="0" algn="l">
              <a:lnSpc>
                <a:spcPct val="100000"/>
              </a:lnSpc>
              <a:spcBef>
                <a:spcPts val="1000"/>
              </a:spcBef>
              <a:spcAft>
                <a:spcPts val="0"/>
              </a:spcAft>
              <a:buClr>
                <a:schemeClr val="dk1"/>
              </a:buClr>
              <a:buSzPts val="1600"/>
              <a:buNone/>
            </a:pPr>
            <a:r>
              <a:t/>
            </a:r>
            <a:endParaRPr sz="1600">
              <a:solidFill>
                <a:srgbClr val="002060"/>
              </a:solidFill>
              <a:latin typeface="Arial"/>
              <a:ea typeface="Arial"/>
              <a:cs typeface="Arial"/>
              <a:sym typeface="Arial"/>
            </a:endParaRPr>
          </a:p>
          <a:p>
            <a:pPr indent="-400050" lvl="0" marL="750888" rtl="0" algn="l">
              <a:lnSpc>
                <a:spcPct val="100000"/>
              </a:lnSpc>
              <a:spcBef>
                <a:spcPts val="1000"/>
              </a:spcBef>
              <a:spcAft>
                <a:spcPts val="0"/>
              </a:spcAft>
              <a:buClr>
                <a:srgbClr val="002060"/>
              </a:buClr>
              <a:buSzPts val="1600"/>
              <a:buAutoNum type="romanUcPeriod" startAt="4"/>
            </a:pPr>
            <a:r>
              <a:rPr lang="en-SG" sz="1600">
                <a:solidFill>
                  <a:srgbClr val="002060"/>
                </a:solidFill>
                <a:latin typeface="Arial"/>
                <a:ea typeface="Arial"/>
                <a:cs typeface="Arial"/>
                <a:sym typeface="Arial"/>
              </a:rPr>
              <a:t> Environmental Regulations: Stricter environmental regulations regarding refrigerants, emissions, green  </a:t>
            </a:r>
            <a:endParaRPr/>
          </a:p>
          <a:p>
            <a:pPr indent="0" lvl="0" marL="350838" rtl="0" algn="l">
              <a:lnSpc>
                <a:spcPct val="10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energy  may result in increase operation costs and require changes in business practices      </a:t>
            </a:r>
            <a:endParaRPr sz="1600">
              <a:solidFill>
                <a:srgbClr val="00206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3"/>
          <p:cNvSpPr txBox="1"/>
          <p:nvPr>
            <p:ph type="title"/>
          </p:nvPr>
        </p:nvSpPr>
        <p:spPr>
          <a:xfrm>
            <a:off x="2843784" y="1572768"/>
            <a:ext cx="6501384" cy="40965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000"/>
              <a:buFont typeface="Century Gothic"/>
              <a:buNone/>
            </a:pPr>
            <a:r>
              <a:rPr lang="en-SG">
                <a:solidFill>
                  <a:srgbClr val="002060"/>
                </a:solidFill>
              </a:rPr>
              <a:t>Ideal Persona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Ideal Persona</a:t>
            </a:r>
            <a:endParaRPr>
              <a:solidFill>
                <a:srgbClr val="FF0000"/>
              </a:solidFill>
            </a:endParaRPr>
          </a:p>
        </p:txBody>
      </p:sp>
      <p:pic>
        <p:nvPicPr>
          <p:cNvPr id="212" name="Google Shape;212;p14"/>
          <p:cNvPicPr preferRelativeResize="0"/>
          <p:nvPr>
            <p:ph idx="1" type="body"/>
          </p:nvPr>
        </p:nvPicPr>
        <p:blipFill rotWithShape="1">
          <a:blip r:embed="rId3">
            <a:alphaModFix/>
          </a:blip>
          <a:srcRect b="0" l="0" r="0" t="0"/>
          <a:stretch/>
        </p:blipFill>
        <p:spPr>
          <a:xfrm>
            <a:off x="149469" y="1881553"/>
            <a:ext cx="5735455" cy="3811857"/>
          </a:xfrm>
          <a:prstGeom prst="rect">
            <a:avLst/>
          </a:prstGeom>
          <a:noFill/>
          <a:ln>
            <a:noFill/>
          </a:ln>
        </p:spPr>
      </p:pic>
      <p:pic>
        <p:nvPicPr>
          <p:cNvPr id="213" name="Google Shape;213;p14"/>
          <p:cNvPicPr preferRelativeResize="0"/>
          <p:nvPr/>
        </p:nvPicPr>
        <p:blipFill rotWithShape="1">
          <a:blip r:embed="rId4">
            <a:alphaModFix/>
          </a:blip>
          <a:srcRect b="0" l="0" r="0" t="0"/>
          <a:stretch/>
        </p:blipFill>
        <p:spPr>
          <a:xfrm>
            <a:off x="6026308" y="1484160"/>
            <a:ext cx="5556092" cy="48920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aphicFrame>
        <p:nvGraphicFramePr>
          <p:cNvPr id="218" name="Google Shape;218;p15"/>
          <p:cNvGraphicFramePr/>
          <p:nvPr/>
        </p:nvGraphicFramePr>
        <p:xfrm>
          <a:off x="977537" y="1690688"/>
          <a:ext cx="3000000" cy="3000000"/>
        </p:xfrm>
        <a:graphic>
          <a:graphicData uri="http://schemas.openxmlformats.org/drawingml/2006/table">
            <a:tbl>
              <a:tblPr bandCol="1" firstRow="1">
                <a:noFill/>
                <a:tableStyleId>{A3817D6B-4C4E-407D-AB9F-6EE3ACB66DC8}</a:tableStyleId>
              </a:tblPr>
              <a:tblGrid>
                <a:gridCol w="3874950"/>
                <a:gridCol w="6221550"/>
              </a:tblGrid>
              <a:tr h="369600">
                <a:tc gridSpan="2">
                  <a:txBody>
                    <a:bodyPr/>
                    <a:lstStyle/>
                    <a:p>
                      <a:pPr indent="0" lvl="0" marL="0" marR="0" rtl="0" algn="l">
                        <a:spcBef>
                          <a:spcPts val="0"/>
                        </a:spcBef>
                        <a:spcAft>
                          <a:spcPts val="0"/>
                        </a:spcAft>
                        <a:buNone/>
                      </a:pPr>
                      <a:r>
                        <a:rPr b="1" lang="en-SG" sz="1400" u="none" cap="none" strike="noStrike">
                          <a:solidFill>
                            <a:srgbClr val="000000"/>
                          </a:solidFill>
                        </a:rPr>
                        <a:t>Demographic Information</a:t>
                      </a:r>
                      <a:endParaRPr sz="1800" u="none" cap="none" strike="noStrike"/>
                    </a:p>
                  </a:txBody>
                  <a:tcPr marT="76200" marB="76200" marR="76200" marL="76200"/>
                </a:tc>
                <a:tc hMerge="1"/>
              </a:tr>
              <a:tr h="412175">
                <a:tc>
                  <a:txBody>
                    <a:bodyPr/>
                    <a:lstStyle/>
                    <a:p>
                      <a:pPr indent="0" lvl="0" marL="0" marR="0" rtl="0" algn="l">
                        <a:spcBef>
                          <a:spcPts val="0"/>
                        </a:spcBef>
                        <a:spcAft>
                          <a:spcPts val="0"/>
                        </a:spcAft>
                        <a:buNone/>
                      </a:pPr>
                      <a:r>
                        <a:rPr b="0" lang="en-SG" sz="1400" u="none" cap="none" strike="noStrike">
                          <a:solidFill>
                            <a:srgbClr val="000000"/>
                          </a:solidFill>
                        </a:rPr>
                        <a:t>Name</a:t>
                      </a:r>
                      <a:endParaRPr b="0" i="0" sz="1400" u="none" cap="none" strike="noStrike">
                        <a:solidFill>
                          <a:srgbClr val="00000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0000"/>
                          </a:solidFill>
                        </a:rPr>
                        <a:t> Michael Lim</a:t>
                      </a:r>
                      <a:endParaRPr b="0" i="0" sz="1400" u="none" cap="none" strike="noStrike">
                        <a:solidFill>
                          <a:srgbClr val="000000"/>
                        </a:solidFill>
                        <a:latin typeface="Arial"/>
                        <a:ea typeface="Arial"/>
                        <a:cs typeface="Arial"/>
                        <a:sym typeface="Arial"/>
                      </a:endParaRPr>
                    </a:p>
                  </a:txBody>
                  <a:tcPr marT="76200" marB="76200" marR="76200" marL="76200"/>
                </a:tc>
              </a:tr>
              <a:tr h="412175">
                <a:tc>
                  <a:txBody>
                    <a:bodyPr/>
                    <a:lstStyle/>
                    <a:p>
                      <a:pPr indent="0" lvl="0" marL="0" marR="0" rtl="0" algn="l">
                        <a:spcBef>
                          <a:spcPts val="0"/>
                        </a:spcBef>
                        <a:spcAft>
                          <a:spcPts val="0"/>
                        </a:spcAft>
                        <a:buNone/>
                      </a:pPr>
                      <a:r>
                        <a:rPr b="0" lang="en-SG" sz="1400" u="none" cap="none" strike="noStrike">
                          <a:solidFill>
                            <a:srgbClr val="000000"/>
                          </a:solidFill>
                        </a:rPr>
                        <a:t>Age</a:t>
                      </a:r>
                      <a:endParaRPr b="0" i="0" sz="1400" u="none" cap="none" strike="noStrike">
                        <a:solidFill>
                          <a:srgbClr val="00000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0000"/>
                          </a:solidFill>
                        </a:rPr>
                        <a:t> 40</a:t>
                      </a:r>
                      <a:endParaRPr b="0" i="0" sz="1400" u="none" cap="none" strike="noStrike">
                        <a:solidFill>
                          <a:srgbClr val="000000"/>
                        </a:solidFill>
                        <a:latin typeface="Arial"/>
                        <a:ea typeface="Arial"/>
                        <a:cs typeface="Arial"/>
                        <a:sym typeface="Arial"/>
                      </a:endParaRPr>
                    </a:p>
                  </a:txBody>
                  <a:tcPr marT="76200" marB="76200" marR="76200" marL="76200"/>
                </a:tc>
              </a:tr>
              <a:tr h="412175">
                <a:tc>
                  <a:txBody>
                    <a:bodyPr/>
                    <a:lstStyle/>
                    <a:p>
                      <a:pPr indent="0" lvl="0" marL="0" marR="0" rtl="0" algn="l">
                        <a:spcBef>
                          <a:spcPts val="0"/>
                        </a:spcBef>
                        <a:spcAft>
                          <a:spcPts val="0"/>
                        </a:spcAft>
                        <a:buNone/>
                      </a:pPr>
                      <a:r>
                        <a:rPr b="0" lang="en-SG" sz="1400" u="none" cap="none" strike="noStrike">
                          <a:solidFill>
                            <a:srgbClr val="000000"/>
                          </a:solidFill>
                        </a:rPr>
                        <a:t>Occupation</a:t>
                      </a:r>
                      <a:endParaRPr b="0" i="0" sz="1400" u="none" cap="none" strike="noStrike">
                        <a:solidFill>
                          <a:srgbClr val="00000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0000"/>
                          </a:solidFill>
                        </a:rPr>
                        <a:t>CEO of an SME IT company offering services to banks</a:t>
                      </a:r>
                      <a:endParaRPr b="0" i="0" sz="1400" u="none" cap="none" strike="noStrike">
                        <a:solidFill>
                          <a:srgbClr val="000000"/>
                        </a:solidFill>
                        <a:latin typeface="Arial"/>
                        <a:ea typeface="Arial"/>
                        <a:cs typeface="Arial"/>
                        <a:sym typeface="Arial"/>
                      </a:endParaRPr>
                    </a:p>
                  </a:txBody>
                  <a:tcPr marT="76200" marB="76200" marR="76200" marL="76200"/>
                </a:tc>
              </a:tr>
              <a:tr h="412175">
                <a:tc>
                  <a:txBody>
                    <a:bodyPr/>
                    <a:lstStyle/>
                    <a:p>
                      <a:pPr indent="0" lvl="0" marL="0" marR="0" rtl="0" algn="l">
                        <a:spcBef>
                          <a:spcPts val="0"/>
                        </a:spcBef>
                        <a:spcAft>
                          <a:spcPts val="0"/>
                        </a:spcAft>
                        <a:buNone/>
                      </a:pPr>
                      <a:r>
                        <a:rPr b="0" lang="en-SG" sz="1400" u="none" cap="none" strike="noStrike">
                          <a:solidFill>
                            <a:srgbClr val="000000"/>
                          </a:solidFill>
                        </a:rPr>
                        <a:t>Education Level</a:t>
                      </a:r>
                      <a:endParaRPr b="0" i="0" sz="1400" u="none" cap="none" strike="noStrike">
                        <a:solidFill>
                          <a:srgbClr val="00000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0000"/>
                          </a:solidFill>
                        </a:rPr>
                        <a:t> Masters degree in Computer Science</a:t>
                      </a:r>
                      <a:endParaRPr b="0" i="0" sz="1400" u="none" cap="none" strike="noStrike">
                        <a:solidFill>
                          <a:srgbClr val="000000"/>
                        </a:solidFill>
                        <a:latin typeface="Arial"/>
                        <a:ea typeface="Arial"/>
                        <a:cs typeface="Arial"/>
                        <a:sym typeface="Arial"/>
                      </a:endParaRPr>
                    </a:p>
                  </a:txBody>
                  <a:tcPr marT="76200" marB="76200" marR="76200" marL="76200"/>
                </a:tc>
              </a:tr>
              <a:tr h="412175">
                <a:tc>
                  <a:txBody>
                    <a:bodyPr/>
                    <a:lstStyle/>
                    <a:p>
                      <a:pPr indent="0" lvl="0" marL="0" marR="0" rtl="0" algn="l">
                        <a:spcBef>
                          <a:spcPts val="0"/>
                        </a:spcBef>
                        <a:spcAft>
                          <a:spcPts val="0"/>
                        </a:spcAft>
                        <a:buNone/>
                      </a:pPr>
                      <a:r>
                        <a:rPr b="0" lang="en-SG" sz="1400" u="none" cap="none" strike="noStrike">
                          <a:solidFill>
                            <a:srgbClr val="000000"/>
                          </a:solidFill>
                        </a:rPr>
                        <a:t>Location</a:t>
                      </a:r>
                      <a:endParaRPr b="0" i="0" sz="1400" u="none" cap="none" strike="noStrike">
                        <a:solidFill>
                          <a:srgbClr val="00000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0000"/>
                          </a:solidFill>
                        </a:rPr>
                        <a:t> Singapore</a:t>
                      </a:r>
                      <a:endParaRPr b="0" i="0" sz="1400" u="none" cap="none" strike="noStrike">
                        <a:solidFill>
                          <a:srgbClr val="000000"/>
                        </a:solidFill>
                        <a:latin typeface="Arial"/>
                        <a:ea typeface="Arial"/>
                        <a:cs typeface="Arial"/>
                        <a:sym typeface="Arial"/>
                      </a:endParaRPr>
                    </a:p>
                  </a:txBody>
                  <a:tcPr marT="76200" marB="76200" marR="76200" marL="76200"/>
                </a:tc>
              </a:tr>
              <a:tr h="412175">
                <a:tc>
                  <a:txBody>
                    <a:bodyPr/>
                    <a:lstStyle/>
                    <a:p>
                      <a:pPr indent="0" lvl="0" marL="0" marR="0" rtl="0" algn="l">
                        <a:spcBef>
                          <a:spcPts val="0"/>
                        </a:spcBef>
                        <a:spcAft>
                          <a:spcPts val="0"/>
                        </a:spcAft>
                        <a:buNone/>
                      </a:pPr>
                      <a:r>
                        <a:rPr b="0" lang="en-SG" sz="1400" u="none" cap="none" strike="noStrike">
                          <a:solidFill>
                            <a:srgbClr val="000000"/>
                          </a:solidFill>
                        </a:rPr>
                        <a:t>Single or Married?  Any kids?</a:t>
                      </a:r>
                      <a:endParaRPr b="0" i="0" sz="1400" u="none" cap="none" strike="noStrike">
                        <a:solidFill>
                          <a:srgbClr val="00000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0000"/>
                          </a:solidFill>
                        </a:rPr>
                        <a:t> Married</a:t>
                      </a:r>
                      <a:endParaRPr b="0" i="0" sz="1400" u="none" cap="none" strike="noStrike">
                        <a:solidFill>
                          <a:srgbClr val="000000"/>
                        </a:solidFill>
                        <a:latin typeface="Arial"/>
                        <a:ea typeface="Arial"/>
                        <a:cs typeface="Arial"/>
                        <a:sym typeface="Arial"/>
                      </a:endParaRPr>
                    </a:p>
                  </a:txBody>
                  <a:tcPr marT="76200" marB="76200" marR="76200" marL="76200"/>
                </a:tc>
              </a:tr>
              <a:tr h="412175">
                <a:tc>
                  <a:txBody>
                    <a:bodyPr/>
                    <a:lstStyle/>
                    <a:p>
                      <a:pPr indent="0" lvl="0" marL="0" marR="0" rtl="0" algn="l">
                        <a:spcBef>
                          <a:spcPts val="0"/>
                        </a:spcBef>
                        <a:spcAft>
                          <a:spcPts val="0"/>
                        </a:spcAft>
                        <a:buNone/>
                      </a:pPr>
                      <a:r>
                        <a:rPr b="0" lang="en-SG" sz="1400" u="none" cap="none" strike="noStrike">
                          <a:solidFill>
                            <a:srgbClr val="000000"/>
                          </a:solidFill>
                        </a:rPr>
                        <a:t>Income Level</a:t>
                      </a:r>
                      <a:endParaRPr b="0" i="0" sz="1400" u="none" cap="none" strike="noStrike">
                        <a:solidFill>
                          <a:srgbClr val="00000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0000"/>
                          </a:solidFill>
                        </a:rPr>
                        <a:t> SGD 120k annually</a:t>
                      </a:r>
                      <a:endParaRPr b="0" i="0" sz="1400" u="none" cap="none" strike="noStrike">
                        <a:solidFill>
                          <a:srgbClr val="000000"/>
                        </a:solidFill>
                        <a:latin typeface="Arial"/>
                        <a:ea typeface="Arial"/>
                        <a:cs typeface="Arial"/>
                        <a:sym typeface="Arial"/>
                      </a:endParaRPr>
                    </a:p>
                  </a:txBody>
                  <a:tcPr marT="76200" marB="76200" marR="76200" marL="76200"/>
                </a:tc>
              </a:tr>
              <a:tr h="412175">
                <a:tc>
                  <a:txBody>
                    <a:bodyPr/>
                    <a:lstStyle/>
                    <a:p>
                      <a:pPr indent="0" lvl="0" marL="0" marR="0" rtl="0" algn="l">
                        <a:spcBef>
                          <a:spcPts val="0"/>
                        </a:spcBef>
                        <a:spcAft>
                          <a:spcPts val="0"/>
                        </a:spcAft>
                        <a:buNone/>
                      </a:pPr>
                      <a:r>
                        <a:rPr b="0" lang="en-SG" sz="1400" u="none" cap="none" strike="noStrike">
                          <a:solidFill>
                            <a:srgbClr val="000000"/>
                          </a:solidFill>
                        </a:rPr>
                        <a:t>Notes</a:t>
                      </a:r>
                      <a:endParaRPr b="0" i="0" sz="1400" u="none" cap="none" strike="noStrike">
                        <a:solidFill>
                          <a:srgbClr val="00000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0000"/>
                          </a:solidFill>
                        </a:rPr>
                        <a:t> Detail oriented, tech savvy, value efficiency</a:t>
                      </a:r>
                      <a:endParaRPr b="0" i="0" sz="1400" u="none" cap="none" strike="noStrike">
                        <a:solidFill>
                          <a:srgbClr val="000000"/>
                        </a:solidFill>
                        <a:latin typeface="Arial"/>
                        <a:ea typeface="Arial"/>
                        <a:cs typeface="Arial"/>
                        <a:sym typeface="Arial"/>
                      </a:endParaRPr>
                    </a:p>
                  </a:txBody>
                  <a:tcPr marT="76200" marB="76200" marR="76200" marL="76200"/>
                </a:tc>
              </a:tr>
            </a:tbl>
          </a:graphicData>
        </a:graphic>
      </p:graphicFrame>
      <p:sp>
        <p:nvSpPr>
          <p:cNvPr id="219" name="Google Shape;219;p15"/>
          <p:cNvSpPr/>
          <p:nvPr/>
        </p:nvSpPr>
        <p:spPr>
          <a:xfrm>
            <a:off x="1981200" y="2111375"/>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20" name="Google Shape;220;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Ideal Persona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aphicFrame>
        <p:nvGraphicFramePr>
          <p:cNvPr id="225" name="Google Shape;225;p16"/>
          <p:cNvGraphicFramePr/>
          <p:nvPr/>
        </p:nvGraphicFramePr>
        <p:xfrm>
          <a:off x="838200" y="1760009"/>
          <a:ext cx="3000000" cy="3000000"/>
        </p:xfrm>
        <a:graphic>
          <a:graphicData uri="http://schemas.openxmlformats.org/drawingml/2006/table">
            <a:tbl>
              <a:tblPr bandCol="1" firstRow="1">
                <a:noFill/>
                <a:tableStyleId>{A3817D6B-4C4E-407D-AB9F-6EE3ACB66DC8}</a:tableStyleId>
              </a:tblPr>
              <a:tblGrid>
                <a:gridCol w="3114025"/>
                <a:gridCol w="7066300"/>
              </a:tblGrid>
              <a:tr h="351450">
                <a:tc gridSpan="2">
                  <a:txBody>
                    <a:bodyPr/>
                    <a:lstStyle/>
                    <a:p>
                      <a:pPr indent="0" lvl="0" marL="0" marR="0" rtl="0" algn="l">
                        <a:spcBef>
                          <a:spcPts val="0"/>
                        </a:spcBef>
                        <a:spcAft>
                          <a:spcPts val="0"/>
                        </a:spcAft>
                        <a:buNone/>
                      </a:pPr>
                      <a:r>
                        <a:rPr b="1" lang="en-SG" sz="1400" u="none" cap="none" strike="noStrike">
                          <a:solidFill>
                            <a:srgbClr val="000000"/>
                          </a:solidFill>
                        </a:rPr>
                        <a:t>Psychographic Information</a:t>
                      </a:r>
                      <a:endParaRPr b="1" i="0" sz="1400" u="none" cap="none" strike="noStrike">
                        <a:solidFill>
                          <a:srgbClr val="000000"/>
                        </a:solidFill>
                        <a:latin typeface="Arial"/>
                        <a:ea typeface="Arial"/>
                        <a:cs typeface="Arial"/>
                        <a:sym typeface="Arial"/>
                      </a:endParaRPr>
                    </a:p>
                  </a:txBody>
                  <a:tcPr marT="63150" marB="63150" marR="63150" marL="63150"/>
                </a:tc>
                <a:tc hMerge="1"/>
              </a:tr>
              <a:tr h="587975">
                <a:tc>
                  <a:txBody>
                    <a:bodyPr/>
                    <a:lstStyle/>
                    <a:p>
                      <a:pPr indent="0" lvl="0" marL="0" marR="0" rtl="0" algn="l">
                        <a:spcBef>
                          <a:spcPts val="0"/>
                        </a:spcBef>
                        <a:spcAft>
                          <a:spcPts val="0"/>
                        </a:spcAft>
                        <a:buNone/>
                      </a:pPr>
                      <a:r>
                        <a:rPr b="0" lang="en-SG" sz="1400" u="none" cap="none" strike="noStrike">
                          <a:solidFill>
                            <a:srgbClr val="000000"/>
                          </a:solidFill>
                        </a:rPr>
                        <a:t>Life stage</a:t>
                      </a:r>
                      <a:endParaRPr/>
                    </a:p>
                    <a:p>
                      <a:pPr indent="0" lvl="0" marL="0" marR="0" rtl="0" algn="l">
                        <a:spcBef>
                          <a:spcPts val="0"/>
                        </a:spcBef>
                        <a:spcAft>
                          <a:spcPts val="0"/>
                        </a:spcAft>
                        <a:buNone/>
                      </a:pPr>
                      <a:r>
                        <a:t/>
                      </a:r>
                      <a:endParaRPr sz="1500" u="none" cap="none" strike="noStrike"/>
                    </a:p>
                  </a:txBody>
                  <a:tcPr marT="63150" marB="63150" marR="63150" marL="63150"/>
                </a:tc>
                <a:tc>
                  <a:txBody>
                    <a:bodyPr/>
                    <a:lstStyle/>
                    <a:p>
                      <a:pPr indent="0" lvl="0" marL="0" marR="0" rtl="0" algn="l">
                        <a:spcBef>
                          <a:spcPts val="0"/>
                        </a:spcBef>
                        <a:spcAft>
                          <a:spcPts val="0"/>
                        </a:spcAft>
                        <a:buNone/>
                      </a:pPr>
                      <a:r>
                        <a:rPr lang="en-SG" sz="1500" u="none" cap="none" strike="noStrike"/>
                        <a:t> </a:t>
                      </a:r>
                      <a:r>
                        <a:rPr b="0" lang="en-SG" sz="1400" u="none" cap="none" strike="noStrike">
                          <a:solidFill>
                            <a:srgbClr val="000000"/>
                          </a:solidFill>
                        </a:rPr>
                        <a:t>Established in career, focused on optimizing operations</a:t>
                      </a:r>
                      <a:endParaRPr b="0" i="0" sz="1400" u="none" cap="none" strike="noStrike">
                        <a:solidFill>
                          <a:srgbClr val="000000"/>
                        </a:solidFill>
                        <a:latin typeface="Arial"/>
                        <a:ea typeface="Arial"/>
                        <a:cs typeface="Arial"/>
                        <a:sym typeface="Arial"/>
                      </a:endParaRPr>
                    </a:p>
                  </a:txBody>
                  <a:tcPr marT="63150" marB="63150" marR="63150" marL="63150"/>
                </a:tc>
              </a:tr>
              <a:tr h="602450">
                <a:tc>
                  <a:txBody>
                    <a:bodyPr/>
                    <a:lstStyle/>
                    <a:p>
                      <a:pPr indent="0" lvl="0" marL="0" marR="0" rtl="0" algn="l">
                        <a:spcBef>
                          <a:spcPts val="0"/>
                        </a:spcBef>
                        <a:spcAft>
                          <a:spcPts val="0"/>
                        </a:spcAft>
                        <a:buNone/>
                      </a:pPr>
                      <a:r>
                        <a:rPr b="0" lang="en-SG" sz="1400" u="none" cap="none" strike="noStrike">
                          <a:solidFill>
                            <a:srgbClr val="000000"/>
                          </a:solidFill>
                        </a:rPr>
                        <a:t>Pain Points </a:t>
                      </a:r>
                      <a:endParaRPr/>
                    </a:p>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63150" marB="63150" marR="63150" marL="63150"/>
                </a:tc>
                <a:tc>
                  <a:txBody>
                    <a:bodyPr/>
                    <a:lstStyle/>
                    <a:p>
                      <a:pPr indent="0" lvl="0" marL="0" marR="0" rtl="0" algn="l">
                        <a:spcBef>
                          <a:spcPts val="0"/>
                        </a:spcBef>
                        <a:spcAft>
                          <a:spcPts val="0"/>
                        </a:spcAft>
                        <a:buNone/>
                      </a:pPr>
                      <a:r>
                        <a:rPr b="0" lang="en-SG" sz="1400" u="none" cap="none" strike="noStrike">
                          <a:solidFill>
                            <a:srgbClr val="000000"/>
                          </a:solidFill>
                        </a:rPr>
                        <a:t>- Increase in staff headcount</a:t>
                      </a:r>
                      <a:endParaRPr/>
                    </a:p>
                    <a:p>
                      <a:pPr indent="0" lvl="0" marL="0" marR="0" rtl="0" algn="l">
                        <a:spcBef>
                          <a:spcPts val="0"/>
                        </a:spcBef>
                        <a:spcAft>
                          <a:spcPts val="0"/>
                        </a:spcAft>
                        <a:buClr>
                          <a:srgbClr val="000000"/>
                        </a:buClr>
                        <a:buSzPts val="1400"/>
                        <a:buFont typeface="Century Gothic"/>
                        <a:buNone/>
                      </a:pPr>
                      <a:r>
                        <a:rPr b="0" lang="en-SG" sz="1400" u="none" cap="none" strike="noStrike">
                          <a:solidFill>
                            <a:srgbClr val="000000"/>
                          </a:solidFill>
                        </a:rPr>
                        <a:t>- Increase in office rent after Covid-19</a:t>
                      </a:r>
                      <a:endParaRPr/>
                    </a:p>
                    <a:p>
                      <a:pPr indent="0" lvl="0" marL="0" marR="0" rtl="0" algn="l">
                        <a:spcBef>
                          <a:spcPts val="0"/>
                        </a:spcBef>
                        <a:spcAft>
                          <a:spcPts val="0"/>
                        </a:spcAft>
                        <a:buClr>
                          <a:srgbClr val="000000"/>
                        </a:buClr>
                        <a:buSzPts val="1400"/>
                        <a:buFont typeface="Century Gothic"/>
                        <a:buNone/>
                      </a:pPr>
                      <a:r>
                        <a:rPr b="0" lang="en-SG" sz="1400" u="none" cap="none" strike="noStrike">
                          <a:solidFill>
                            <a:srgbClr val="000000"/>
                          </a:solidFill>
                        </a:rPr>
                        <a:t>- Increase in electricity prices for AC system to cool internal data-centre / server room   </a:t>
                      </a:r>
                      <a:endParaRPr/>
                    </a:p>
                    <a:p>
                      <a:pPr indent="0" lvl="0" marL="0" marR="0" rtl="0" algn="l">
                        <a:spcBef>
                          <a:spcPts val="0"/>
                        </a:spcBef>
                        <a:spcAft>
                          <a:spcPts val="0"/>
                        </a:spcAft>
                        <a:buNone/>
                      </a:pPr>
                      <a:r>
                        <a:rPr b="0" lang="en-SG" sz="1400" u="none" cap="none" strike="noStrike">
                          <a:solidFill>
                            <a:srgbClr val="000000"/>
                          </a:solidFill>
                        </a:rPr>
                        <a:t>- Managing energy consumption, minimizing system downtime</a:t>
                      </a:r>
                      <a:endParaRPr b="0" i="0" sz="1400" u="none" cap="none" strike="noStrike">
                        <a:solidFill>
                          <a:srgbClr val="000000"/>
                        </a:solidFill>
                        <a:latin typeface="Arial"/>
                        <a:ea typeface="Arial"/>
                        <a:cs typeface="Arial"/>
                        <a:sym typeface="Arial"/>
                      </a:endParaRPr>
                    </a:p>
                  </a:txBody>
                  <a:tcPr marT="63150" marB="63150" marR="63150" marL="63150"/>
                </a:tc>
              </a:tr>
              <a:tr h="622275">
                <a:tc>
                  <a:txBody>
                    <a:bodyPr/>
                    <a:lstStyle/>
                    <a:p>
                      <a:pPr indent="0" lvl="0" marL="0" marR="0" rtl="0" algn="l">
                        <a:spcBef>
                          <a:spcPts val="0"/>
                        </a:spcBef>
                        <a:spcAft>
                          <a:spcPts val="0"/>
                        </a:spcAft>
                        <a:buNone/>
                      </a:pPr>
                      <a:r>
                        <a:rPr b="0" lang="en-SG" sz="1400" u="none" cap="none" strike="noStrike">
                          <a:solidFill>
                            <a:srgbClr val="000000"/>
                          </a:solidFill>
                        </a:rPr>
                        <a:t>Motivations</a:t>
                      </a:r>
                      <a:endParaRPr/>
                    </a:p>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63150" marB="63150" marR="63150" marL="63150"/>
                </a:tc>
                <a:tc>
                  <a:txBody>
                    <a:bodyPr/>
                    <a:lstStyle/>
                    <a:p>
                      <a:pPr indent="0" lvl="0" marL="0" marR="0" rtl="0" algn="l">
                        <a:spcBef>
                          <a:spcPts val="0"/>
                        </a:spcBef>
                        <a:spcAft>
                          <a:spcPts val="0"/>
                        </a:spcAft>
                        <a:buClr>
                          <a:srgbClr val="000000"/>
                        </a:buClr>
                        <a:buSzPts val="1400"/>
                        <a:buFont typeface="Century Gothic"/>
                        <a:buNone/>
                      </a:pPr>
                      <a:r>
                        <a:rPr b="0" lang="en-SG" sz="1400" u="none" cap="none" strike="noStrike">
                          <a:solidFill>
                            <a:srgbClr val="000000"/>
                          </a:solidFill>
                        </a:rPr>
                        <a:t>- Ensuring staff have enough space to work</a:t>
                      </a:r>
                      <a:endParaRPr/>
                    </a:p>
                    <a:p>
                      <a:pPr indent="0" lvl="0" marL="0" marR="0" rtl="0" algn="l">
                        <a:lnSpc>
                          <a:spcPct val="100000"/>
                        </a:lnSpc>
                        <a:spcBef>
                          <a:spcPts val="0"/>
                        </a:spcBef>
                        <a:spcAft>
                          <a:spcPts val="0"/>
                        </a:spcAft>
                        <a:buClr>
                          <a:srgbClr val="000000"/>
                        </a:buClr>
                        <a:buSzPts val="1400"/>
                        <a:buFont typeface="Century Gothic"/>
                        <a:buNone/>
                      </a:pPr>
                      <a:r>
                        <a:rPr b="0" lang="en-SG" sz="1400" u="none" cap="none" strike="noStrike">
                          <a:solidFill>
                            <a:srgbClr val="000000"/>
                          </a:solidFill>
                        </a:rPr>
                        <a:t>- Reducing operational (rental and electricity) costs</a:t>
                      </a:r>
                      <a:endParaRPr b="0" i="0" sz="1400" u="none" cap="none" strike="noStrike">
                        <a:solidFill>
                          <a:srgbClr val="000000"/>
                        </a:solidFill>
                        <a:latin typeface="Arial"/>
                        <a:ea typeface="Arial"/>
                        <a:cs typeface="Arial"/>
                        <a:sym typeface="Arial"/>
                      </a:endParaRPr>
                    </a:p>
                  </a:txBody>
                  <a:tcPr marT="63150" marB="63150" marR="63150" marL="63150"/>
                </a:tc>
              </a:tr>
              <a:tr h="731450">
                <a:tc>
                  <a:txBody>
                    <a:bodyPr/>
                    <a:lstStyle/>
                    <a:p>
                      <a:pPr indent="0" lvl="0" marL="0" marR="0" rtl="0" algn="l">
                        <a:spcBef>
                          <a:spcPts val="0"/>
                        </a:spcBef>
                        <a:spcAft>
                          <a:spcPts val="0"/>
                        </a:spcAft>
                        <a:buNone/>
                      </a:pPr>
                      <a:r>
                        <a:rPr b="0" lang="en-SG" sz="1400" u="none" cap="none" strike="noStrike">
                          <a:solidFill>
                            <a:srgbClr val="000000"/>
                          </a:solidFill>
                        </a:rPr>
                        <a:t>Challenges</a:t>
                      </a:r>
                      <a:endParaRPr/>
                    </a:p>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63150" marB="63150" marR="63150" marL="63150"/>
                </a:tc>
                <a:tc>
                  <a:txBody>
                    <a:bodyPr/>
                    <a:lstStyle/>
                    <a:p>
                      <a:pPr indent="0" lvl="0" marL="0" marR="0" rtl="0" algn="l">
                        <a:spcBef>
                          <a:spcPts val="0"/>
                        </a:spcBef>
                        <a:spcAft>
                          <a:spcPts val="0"/>
                        </a:spcAft>
                        <a:buNone/>
                      </a:pPr>
                      <a:r>
                        <a:rPr b="0" lang="en-SG" sz="1400" u="none" cap="none" strike="noStrike">
                          <a:solidFill>
                            <a:srgbClr val="000000"/>
                          </a:solidFill>
                        </a:rPr>
                        <a:t>- Ensuring regulatory compliance</a:t>
                      </a:r>
                      <a:endParaRPr/>
                    </a:p>
                    <a:p>
                      <a:pPr indent="0" lvl="0" marL="0" marR="0" rtl="0" algn="l">
                        <a:spcBef>
                          <a:spcPts val="0"/>
                        </a:spcBef>
                        <a:spcAft>
                          <a:spcPts val="0"/>
                        </a:spcAft>
                        <a:buNone/>
                      </a:pPr>
                      <a:r>
                        <a:t/>
                      </a:r>
                      <a:endParaRPr b="0" i="0" sz="1400" u="none" cap="none" strike="noStrike">
                        <a:solidFill>
                          <a:srgbClr val="000000"/>
                        </a:solidFill>
                        <a:latin typeface="Arial"/>
                        <a:ea typeface="Arial"/>
                        <a:cs typeface="Arial"/>
                        <a:sym typeface="Arial"/>
                      </a:endParaRPr>
                    </a:p>
                  </a:txBody>
                  <a:tcPr marT="63150" marB="63150" marR="63150" marL="63150"/>
                </a:tc>
              </a:tr>
              <a:tr h="715925">
                <a:tc>
                  <a:txBody>
                    <a:bodyPr/>
                    <a:lstStyle/>
                    <a:p>
                      <a:pPr indent="0" lvl="0" marL="0" marR="0" rtl="0" algn="l">
                        <a:spcBef>
                          <a:spcPts val="0"/>
                        </a:spcBef>
                        <a:spcAft>
                          <a:spcPts val="0"/>
                        </a:spcAft>
                        <a:buNone/>
                      </a:pPr>
                      <a:r>
                        <a:rPr b="0" lang="en-SG" sz="1400" u="none" cap="none" strike="noStrike">
                          <a:solidFill>
                            <a:srgbClr val="000000"/>
                          </a:solidFill>
                        </a:rPr>
                        <a:t>Core Values &amp; Beliefs</a:t>
                      </a:r>
                      <a:endParaRPr b="0" i="0" sz="1400" u="none" cap="none" strike="noStrike">
                        <a:solidFill>
                          <a:srgbClr val="000000"/>
                        </a:solidFill>
                        <a:latin typeface="Arial"/>
                        <a:ea typeface="Arial"/>
                        <a:cs typeface="Arial"/>
                        <a:sym typeface="Arial"/>
                      </a:endParaRPr>
                    </a:p>
                  </a:txBody>
                  <a:tcPr marT="63150" marB="63150" marR="63150" marL="63150"/>
                </a:tc>
                <a:tc>
                  <a:txBody>
                    <a:bodyPr/>
                    <a:lstStyle/>
                    <a:p>
                      <a:pPr indent="0" lvl="0" marL="0" marR="0" rtl="0" algn="l">
                        <a:spcBef>
                          <a:spcPts val="0"/>
                        </a:spcBef>
                        <a:spcAft>
                          <a:spcPts val="0"/>
                        </a:spcAft>
                        <a:buNone/>
                      </a:pPr>
                      <a:r>
                        <a:rPr b="0" lang="en-SG" sz="1400" u="none" cap="none" strike="noStrike">
                          <a:solidFill>
                            <a:srgbClr val="000000"/>
                          </a:solidFill>
                        </a:rPr>
                        <a:t>Reliability, innovation, data availability</a:t>
                      </a:r>
                      <a:br>
                        <a:rPr b="0" lang="en-SG" sz="1400" u="none" cap="none" strike="noStrike">
                          <a:solidFill>
                            <a:srgbClr val="000000"/>
                          </a:solidFill>
                        </a:rPr>
                      </a:br>
                      <a:endParaRPr b="0" i="0" sz="1400" u="none" cap="none" strike="noStrike">
                        <a:solidFill>
                          <a:srgbClr val="000000"/>
                        </a:solidFill>
                        <a:latin typeface="Arial"/>
                        <a:ea typeface="Arial"/>
                        <a:cs typeface="Arial"/>
                        <a:sym typeface="Arial"/>
                      </a:endParaRPr>
                    </a:p>
                  </a:txBody>
                  <a:tcPr marT="63150" marB="63150" marR="63150" marL="63150"/>
                </a:tc>
              </a:tr>
            </a:tbl>
          </a:graphicData>
        </a:graphic>
      </p:graphicFrame>
      <p:sp>
        <p:nvSpPr>
          <p:cNvPr id="226" name="Google Shape;226;p16"/>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27" name="Google Shape;227;p16"/>
          <p:cNvSpPr txBox="1"/>
          <p:nvPr>
            <p:ph type="title"/>
          </p:nvPr>
        </p:nvSpPr>
        <p:spPr>
          <a:xfrm>
            <a:off x="838200" y="365125"/>
            <a:ext cx="10380663" cy="9620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Ideal Persona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aphicFrame>
        <p:nvGraphicFramePr>
          <p:cNvPr id="232" name="Google Shape;232;p17"/>
          <p:cNvGraphicFramePr/>
          <p:nvPr/>
        </p:nvGraphicFramePr>
        <p:xfrm>
          <a:off x="1014860" y="1861080"/>
          <a:ext cx="3000000" cy="3000000"/>
        </p:xfrm>
        <a:graphic>
          <a:graphicData uri="http://schemas.openxmlformats.org/drawingml/2006/table">
            <a:tbl>
              <a:tblPr bandCol="1" firstRow="1">
                <a:noFill/>
                <a:tableStyleId>{A3817D6B-4C4E-407D-AB9F-6EE3ACB66DC8}</a:tableStyleId>
              </a:tblPr>
              <a:tblGrid>
                <a:gridCol w="4008125"/>
                <a:gridCol w="6012175"/>
              </a:tblGrid>
              <a:tr h="346300">
                <a:tc gridSpan="2">
                  <a:txBody>
                    <a:bodyPr/>
                    <a:lstStyle/>
                    <a:p>
                      <a:pPr indent="0" lvl="0" marL="0" marR="0" rtl="0" algn="l">
                        <a:spcBef>
                          <a:spcPts val="0"/>
                        </a:spcBef>
                        <a:spcAft>
                          <a:spcPts val="0"/>
                        </a:spcAft>
                        <a:buNone/>
                      </a:pPr>
                      <a:r>
                        <a:rPr b="1" lang="en-SG" sz="1400" u="none" cap="none" strike="noStrike">
                          <a:solidFill>
                            <a:srgbClr val="002060"/>
                          </a:solidFill>
                        </a:rPr>
                        <a:t>Service Needs &amp; Preferences</a:t>
                      </a:r>
                      <a:endParaRPr sz="1800" u="none" cap="none" strike="noStrike">
                        <a:solidFill>
                          <a:srgbClr val="002060"/>
                        </a:solidFill>
                      </a:endParaRPr>
                    </a:p>
                  </a:txBody>
                  <a:tcPr marT="76200" marB="76200" marR="76200" marL="76200"/>
                </a:tc>
                <a:tc hMerge="1"/>
              </a:tr>
              <a:tr h="657950">
                <a:tc>
                  <a:txBody>
                    <a:bodyPr/>
                    <a:lstStyle/>
                    <a:p>
                      <a:pPr indent="0" lvl="0" marL="0" marR="0" rtl="0" algn="l">
                        <a:spcBef>
                          <a:spcPts val="0"/>
                        </a:spcBef>
                        <a:spcAft>
                          <a:spcPts val="0"/>
                        </a:spcAft>
                        <a:buNone/>
                      </a:pPr>
                      <a:r>
                        <a:rPr b="0" lang="en-SG" sz="1400" u="none" cap="none" strike="noStrike">
                          <a:solidFill>
                            <a:srgbClr val="002060"/>
                          </a:solidFill>
                        </a:rPr>
                        <a:t>Online Behavior</a:t>
                      </a:r>
                      <a:endParaRPr/>
                    </a:p>
                    <a:p>
                      <a:pPr indent="0" lvl="0" marL="0" marR="0" rtl="0" algn="l">
                        <a:spcBef>
                          <a:spcPts val="0"/>
                        </a:spcBef>
                        <a:spcAft>
                          <a:spcPts val="0"/>
                        </a:spcAft>
                        <a:buNone/>
                      </a:pPr>
                      <a:r>
                        <a:t/>
                      </a:r>
                      <a:endParaRPr b="0" i="0" sz="1400" u="none" cap="none" strike="noStrike">
                        <a:solidFill>
                          <a:srgbClr val="00206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2060"/>
                          </a:solidFill>
                        </a:rPr>
                        <a:t> Active on tech forums, researches extensively before making decisions</a:t>
                      </a:r>
                      <a:endParaRPr b="0" i="0" sz="1400" u="none" cap="none" strike="noStrike">
                        <a:solidFill>
                          <a:srgbClr val="002060"/>
                        </a:solidFill>
                        <a:latin typeface="Arial"/>
                        <a:ea typeface="Arial"/>
                        <a:cs typeface="Arial"/>
                        <a:sym typeface="Arial"/>
                      </a:endParaRPr>
                    </a:p>
                  </a:txBody>
                  <a:tcPr marT="76200" marB="76200" marR="76200" marL="76200"/>
                </a:tc>
              </a:tr>
              <a:tr h="657950">
                <a:tc>
                  <a:txBody>
                    <a:bodyPr/>
                    <a:lstStyle/>
                    <a:p>
                      <a:pPr indent="0" lvl="0" marL="0" marR="0" rtl="0" algn="l">
                        <a:spcBef>
                          <a:spcPts val="0"/>
                        </a:spcBef>
                        <a:spcAft>
                          <a:spcPts val="0"/>
                        </a:spcAft>
                        <a:buNone/>
                      </a:pPr>
                      <a:r>
                        <a:rPr b="0" lang="en-SG" sz="1400" u="none" cap="none" strike="noStrike">
                          <a:solidFill>
                            <a:srgbClr val="002060"/>
                          </a:solidFill>
                        </a:rPr>
                        <a:t>Preferred Communication Channels</a:t>
                      </a:r>
                      <a:endParaRPr/>
                    </a:p>
                    <a:p>
                      <a:pPr indent="0" lvl="0" marL="0" marR="0" rtl="0" algn="l">
                        <a:spcBef>
                          <a:spcPts val="0"/>
                        </a:spcBef>
                        <a:spcAft>
                          <a:spcPts val="0"/>
                        </a:spcAft>
                        <a:buNone/>
                      </a:pPr>
                      <a:r>
                        <a:t/>
                      </a:r>
                      <a:endParaRPr b="0" i="0" sz="1400" u="none" cap="none" strike="noStrike">
                        <a:solidFill>
                          <a:srgbClr val="00206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2060"/>
                          </a:solidFill>
                        </a:rPr>
                        <a:t> Email, virtual meetings for detailed discussions</a:t>
                      </a:r>
                      <a:endParaRPr b="0" i="0" sz="1400" u="none" cap="none" strike="noStrike">
                        <a:solidFill>
                          <a:srgbClr val="002060"/>
                        </a:solidFill>
                        <a:latin typeface="Arial"/>
                        <a:ea typeface="Arial"/>
                        <a:cs typeface="Arial"/>
                        <a:sym typeface="Arial"/>
                      </a:endParaRPr>
                    </a:p>
                  </a:txBody>
                  <a:tcPr marT="76200" marB="76200" marR="76200" marL="76200"/>
                </a:tc>
              </a:tr>
              <a:tr h="657950">
                <a:tc>
                  <a:txBody>
                    <a:bodyPr/>
                    <a:lstStyle/>
                    <a:p>
                      <a:pPr indent="0" lvl="0" marL="0" marR="0" rtl="0" algn="l">
                        <a:spcBef>
                          <a:spcPts val="0"/>
                        </a:spcBef>
                        <a:spcAft>
                          <a:spcPts val="0"/>
                        </a:spcAft>
                        <a:buNone/>
                      </a:pPr>
                      <a:r>
                        <a:rPr b="0" lang="en-SG" sz="1400" u="none" cap="none" strike="noStrike">
                          <a:solidFill>
                            <a:srgbClr val="002060"/>
                          </a:solidFill>
                        </a:rPr>
                        <a:t>Service Expectations</a:t>
                      </a:r>
                      <a:endParaRPr/>
                    </a:p>
                    <a:p>
                      <a:pPr indent="0" lvl="0" marL="0" marR="0" rtl="0" algn="l">
                        <a:spcBef>
                          <a:spcPts val="0"/>
                        </a:spcBef>
                        <a:spcAft>
                          <a:spcPts val="0"/>
                        </a:spcAft>
                        <a:buNone/>
                      </a:pPr>
                      <a:r>
                        <a:t/>
                      </a:r>
                      <a:endParaRPr b="0" i="0" sz="1400" u="none" cap="none" strike="noStrike">
                        <a:solidFill>
                          <a:srgbClr val="00206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2060"/>
                          </a:solidFill>
                        </a:rPr>
                        <a:t> Quick response times, customised solutions, proactive maintenance</a:t>
                      </a:r>
                      <a:endParaRPr b="0" i="0" sz="1400" u="none" cap="none" strike="noStrike">
                        <a:solidFill>
                          <a:srgbClr val="002060"/>
                        </a:solidFill>
                        <a:latin typeface="Arial"/>
                        <a:ea typeface="Arial"/>
                        <a:cs typeface="Arial"/>
                        <a:sym typeface="Arial"/>
                      </a:endParaRPr>
                    </a:p>
                  </a:txBody>
                  <a:tcPr marT="76200" marB="76200" marR="76200" marL="76200"/>
                </a:tc>
              </a:tr>
              <a:tr h="657950">
                <a:tc>
                  <a:txBody>
                    <a:bodyPr/>
                    <a:lstStyle/>
                    <a:p>
                      <a:pPr indent="0" lvl="0" marL="0" marR="0" rtl="0" algn="l">
                        <a:spcBef>
                          <a:spcPts val="0"/>
                        </a:spcBef>
                        <a:spcAft>
                          <a:spcPts val="0"/>
                        </a:spcAft>
                        <a:buNone/>
                      </a:pPr>
                      <a:r>
                        <a:rPr b="0" lang="en-SG" sz="1400" u="none" cap="none" strike="noStrike">
                          <a:solidFill>
                            <a:srgbClr val="002060"/>
                          </a:solidFill>
                        </a:rPr>
                        <a:t>Price Sensitivity</a:t>
                      </a:r>
                      <a:endParaRPr b="0" i="0" sz="1400" u="none" cap="none" strike="noStrike">
                        <a:solidFill>
                          <a:srgbClr val="00206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2060"/>
                          </a:solidFill>
                        </a:rPr>
                        <a:t> Pay for quality, fair pricing and excellent aftercare maintenance services</a:t>
                      </a:r>
                      <a:endParaRPr b="0" i="0" sz="1400" u="none" cap="none" strike="noStrike">
                        <a:solidFill>
                          <a:srgbClr val="002060"/>
                        </a:solidFill>
                        <a:latin typeface="Arial"/>
                        <a:ea typeface="Arial"/>
                        <a:cs typeface="Arial"/>
                        <a:sym typeface="Arial"/>
                      </a:endParaRPr>
                    </a:p>
                  </a:txBody>
                  <a:tcPr marT="76200" marB="76200" marR="76200" marL="76200"/>
                </a:tc>
              </a:tr>
            </a:tbl>
          </a:graphicData>
        </a:graphic>
      </p:graphicFrame>
      <p:sp>
        <p:nvSpPr>
          <p:cNvPr id="233" name="Google Shape;233;p17"/>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34" name="Google Shape;234;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Ideal Persona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graphicFrame>
        <p:nvGraphicFramePr>
          <p:cNvPr id="239" name="Google Shape;239;p18"/>
          <p:cNvGraphicFramePr/>
          <p:nvPr/>
        </p:nvGraphicFramePr>
        <p:xfrm>
          <a:off x="1320800" y="1783822"/>
          <a:ext cx="3000000" cy="3000000"/>
        </p:xfrm>
        <a:graphic>
          <a:graphicData uri="http://schemas.openxmlformats.org/drawingml/2006/table">
            <a:tbl>
              <a:tblPr bandCol="1" firstRow="1">
                <a:noFill/>
                <a:tableStyleId>{A3817D6B-4C4E-407D-AB9F-6EE3ACB66DC8}</a:tableStyleId>
              </a:tblPr>
              <a:tblGrid>
                <a:gridCol w="2313475"/>
                <a:gridCol w="6906725"/>
              </a:tblGrid>
              <a:tr h="384800">
                <a:tc gridSpan="2">
                  <a:txBody>
                    <a:bodyPr/>
                    <a:lstStyle/>
                    <a:p>
                      <a:pPr indent="0" lvl="0" marL="0" marR="0" rtl="0" algn="l">
                        <a:spcBef>
                          <a:spcPts val="0"/>
                        </a:spcBef>
                        <a:spcAft>
                          <a:spcPts val="0"/>
                        </a:spcAft>
                        <a:buNone/>
                      </a:pPr>
                      <a:r>
                        <a:rPr b="1" lang="en-SG" sz="1400" u="none" cap="none" strike="noStrike">
                          <a:solidFill>
                            <a:srgbClr val="002060"/>
                          </a:solidFill>
                        </a:rPr>
                        <a:t>Decision Making Process</a:t>
                      </a:r>
                      <a:endParaRPr sz="1800" u="none" cap="none" strike="noStrike">
                        <a:solidFill>
                          <a:srgbClr val="002060"/>
                        </a:solidFill>
                      </a:endParaRPr>
                    </a:p>
                  </a:txBody>
                  <a:tcPr marT="76200" marB="76200" marR="76200" marL="76200"/>
                </a:tc>
                <a:tc hMerge="1"/>
              </a:tr>
              <a:tr h="569300">
                <a:tc>
                  <a:txBody>
                    <a:bodyPr/>
                    <a:lstStyle/>
                    <a:p>
                      <a:pPr indent="0" lvl="0" marL="0" marR="0" rtl="0" algn="l">
                        <a:spcBef>
                          <a:spcPts val="0"/>
                        </a:spcBef>
                        <a:spcAft>
                          <a:spcPts val="0"/>
                        </a:spcAft>
                        <a:buNone/>
                      </a:pPr>
                      <a:r>
                        <a:rPr b="0" lang="en-SG" sz="1400" u="none" cap="none" strike="noStrike">
                          <a:solidFill>
                            <a:srgbClr val="002060"/>
                          </a:solidFill>
                        </a:rPr>
                        <a:t>Information Sources</a:t>
                      </a:r>
                      <a:endParaRPr b="0" i="0" sz="1400" u="none" cap="none" strike="noStrike">
                        <a:solidFill>
                          <a:srgbClr val="00206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2060"/>
                          </a:solidFill>
                        </a:rPr>
                        <a:t> Tech publications, industry conferences, online forums</a:t>
                      </a:r>
                      <a:endParaRPr b="0" i="0" sz="1400" u="none" cap="none" strike="noStrike">
                        <a:solidFill>
                          <a:srgbClr val="002060"/>
                        </a:solidFill>
                        <a:latin typeface="Arial"/>
                        <a:ea typeface="Arial"/>
                        <a:cs typeface="Arial"/>
                        <a:sym typeface="Arial"/>
                      </a:endParaRPr>
                    </a:p>
                  </a:txBody>
                  <a:tcPr marT="76200" marB="76200" marR="76200" marL="76200"/>
                </a:tc>
              </a:tr>
              <a:tr h="662950">
                <a:tc>
                  <a:txBody>
                    <a:bodyPr/>
                    <a:lstStyle/>
                    <a:p>
                      <a:pPr indent="0" lvl="0" marL="0" marR="0" rtl="0" algn="l">
                        <a:spcBef>
                          <a:spcPts val="0"/>
                        </a:spcBef>
                        <a:spcAft>
                          <a:spcPts val="0"/>
                        </a:spcAft>
                        <a:buNone/>
                      </a:pPr>
                      <a:r>
                        <a:rPr b="0" lang="en-SG" sz="1400" u="none" cap="none" strike="noStrike">
                          <a:solidFill>
                            <a:srgbClr val="002060"/>
                          </a:solidFill>
                        </a:rPr>
                        <a:t>Influencers</a:t>
                      </a:r>
                      <a:endParaRPr/>
                    </a:p>
                    <a:p>
                      <a:pPr indent="0" lvl="0" marL="0" marR="0" rtl="0" algn="l">
                        <a:spcBef>
                          <a:spcPts val="0"/>
                        </a:spcBef>
                        <a:spcAft>
                          <a:spcPts val="0"/>
                        </a:spcAft>
                        <a:buNone/>
                      </a:pPr>
                      <a:r>
                        <a:rPr b="0" lang="en-SG" sz="1400" u="none" cap="none" strike="noStrike">
                          <a:solidFill>
                            <a:srgbClr val="002060"/>
                          </a:solidFill>
                        </a:rPr>
                        <a:t> </a:t>
                      </a:r>
                      <a:endParaRPr b="0" i="0" sz="1400" u="none" cap="none" strike="noStrike">
                        <a:solidFill>
                          <a:srgbClr val="00206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2060"/>
                          </a:solidFill>
                        </a:rPr>
                        <a:t> Industry experts, IT solution providers</a:t>
                      </a:r>
                      <a:endParaRPr b="0" i="0" sz="1400" u="none" cap="none" strike="noStrike">
                        <a:solidFill>
                          <a:srgbClr val="002060"/>
                        </a:solidFill>
                        <a:latin typeface="Arial"/>
                        <a:ea typeface="Arial"/>
                        <a:cs typeface="Arial"/>
                        <a:sym typeface="Arial"/>
                      </a:endParaRPr>
                    </a:p>
                  </a:txBody>
                  <a:tcPr marT="76200" marB="76200" marR="76200" marL="76200"/>
                </a:tc>
              </a:tr>
              <a:tr h="617225">
                <a:tc>
                  <a:txBody>
                    <a:bodyPr/>
                    <a:lstStyle/>
                    <a:p>
                      <a:pPr indent="0" lvl="0" marL="0" marR="0" rtl="0" algn="l">
                        <a:spcBef>
                          <a:spcPts val="0"/>
                        </a:spcBef>
                        <a:spcAft>
                          <a:spcPts val="0"/>
                        </a:spcAft>
                        <a:buNone/>
                      </a:pPr>
                      <a:r>
                        <a:rPr b="0" lang="en-SG" sz="1400" u="none" cap="none" strike="noStrike">
                          <a:solidFill>
                            <a:srgbClr val="002060"/>
                          </a:solidFill>
                        </a:rPr>
                        <a:t>Barriers to entry</a:t>
                      </a:r>
                      <a:endParaRPr/>
                    </a:p>
                    <a:p>
                      <a:pPr indent="0" lvl="0" marL="0" marR="0" rtl="0" algn="l">
                        <a:spcBef>
                          <a:spcPts val="0"/>
                        </a:spcBef>
                        <a:spcAft>
                          <a:spcPts val="0"/>
                        </a:spcAft>
                        <a:buNone/>
                      </a:pPr>
                      <a:r>
                        <a:t/>
                      </a:r>
                      <a:endParaRPr b="0" i="0" sz="1400" u="none" cap="none" strike="noStrike">
                        <a:solidFill>
                          <a:srgbClr val="00206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2060"/>
                          </a:solidFill>
                        </a:rPr>
                        <a:t> High initial investments, trust in service providers</a:t>
                      </a:r>
                      <a:endParaRPr b="0" i="0" sz="1400" u="none" cap="none" strike="noStrike">
                        <a:solidFill>
                          <a:srgbClr val="002060"/>
                        </a:solidFill>
                        <a:latin typeface="Arial"/>
                        <a:ea typeface="Arial"/>
                        <a:cs typeface="Arial"/>
                        <a:sym typeface="Arial"/>
                      </a:endParaRPr>
                    </a:p>
                  </a:txBody>
                  <a:tcPr marT="76200" marB="76200" marR="76200" marL="76200"/>
                </a:tc>
              </a:tr>
              <a:tr h="723900">
                <a:tc>
                  <a:txBody>
                    <a:bodyPr/>
                    <a:lstStyle/>
                    <a:p>
                      <a:pPr indent="0" lvl="0" marL="0" marR="0" rtl="0" algn="l">
                        <a:spcBef>
                          <a:spcPts val="0"/>
                        </a:spcBef>
                        <a:spcAft>
                          <a:spcPts val="0"/>
                        </a:spcAft>
                        <a:buNone/>
                      </a:pPr>
                      <a:r>
                        <a:rPr b="0" lang="en-SG" sz="1400" u="none" cap="none" strike="noStrike">
                          <a:solidFill>
                            <a:srgbClr val="002060"/>
                          </a:solidFill>
                        </a:rPr>
                        <a:t>Decision Triggers</a:t>
                      </a:r>
                      <a:endParaRPr/>
                    </a:p>
                    <a:p>
                      <a:pPr indent="0" lvl="0" marL="0" marR="0" rtl="0" algn="l">
                        <a:spcBef>
                          <a:spcPts val="0"/>
                        </a:spcBef>
                        <a:spcAft>
                          <a:spcPts val="0"/>
                        </a:spcAft>
                        <a:buNone/>
                      </a:pPr>
                      <a:r>
                        <a:rPr b="0" lang="en-SG" sz="1400" u="none" cap="none" strike="noStrike">
                          <a:solidFill>
                            <a:srgbClr val="002060"/>
                          </a:solidFill>
                        </a:rPr>
                        <a:t>.</a:t>
                      </a:r>
                      <a:endParaRPr b="0" i="0" sz="1400" u="none" cap="none" strike="noStrike">
                        <a:solidFill>
                          <a:srgbClr val="002060"/>
                        </a:solidFill>
                        <a:latin typeface="Arial"/>
                        <a:ea typeface="Arial"/>
                        <a:cs typeface="Arial"/>
                        <a:sym typeface="Arial"/>
                      </a:endParaRPr>
                    </a:p>
                  </a:txBody>
                  <a:tcPr marT="76200" marB="76200" marR="76200" marL="76200"/>
                </a:tc>
                <a:tc>
                  <a:txBody>
                    <a:bodyPr/>
                    <a:lstStyle/>
                    <a:p>
                      <a:pPr indent="0" lvl="0" marL="0" marR="0" rtl="0" algn="l">
                        <a:spcBef>
                          <a:spcPts val="0"/>
                        </a:spcBef>
                        <a:spcAft>
                          <a:spcPts val="0"/>
                        </a:spcAft>
                        <a:buNone/>
                      </a:pPr>
                      <a:r>
                        <a:rPr b="0" lang="en-SG" sz="1400" u="none" cap="none" strike="noStrike">
                          <a:solidFill>
                            <a:srgbClr val="002060"/>
                          </a:solidFill>
                        </a:rPr>
                        <a:t> Energy-efficient solutions, reliable services, cost effectiveness</a:t>
                      </a:r>
                      <a:endParaRPr b="0" i="0" sz="1400" u="none" cap="none" strike="noStrike">
                        <a:solidFill>
                          <a:srgbClr val="002060"/>
                        </a:solidFill>
                        <a:latin typeface="Arial"/>
                        <a:ea typeface="Arial"/>
                        <a:cs typeface="Arial"/>
                        <a:sym typeface="Arial"/>
                      </a:endParaRPr>
                    </a:p>
                  </a:txBody>
                  <a:tcPr marT="76200" marB="76200" marR="76200" marL="76200"/>
                </a:tc>
              </a:tr>
            </a:tbl>
          </a:graphicData>
        </a:graphic>
      </p:graphicFrame>
      <p:sp>
        <p:nvSpPr>
          <p:cNvPr id="240" name="Google Shape;240;p18"/>
          <p:cNvSpPr/>
          <p:nvPr/>
        </p:nvSpPr>
        <p:spPr>
          <a:xfrm>
            <a:off x="0" y="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41" name="Google Shape;241;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Ideal Persona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2843784" y="1572768"/>
            <a:ext cx="6501384" cy="40965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000"/>
              <a:buFont typeface="Century Gothic"/>
              <a:buNone/>
            </a:pPr>
            <a:r>
              <a:rPr lang="en-SG">
                <a:solidFill>
                  <a:srgbClr val="002060"/>
                </a:solidFill>
              </a:rPr>
              <a:t>Competitive Analysis</a:t>
            </a:r>
            <a:endParaRPr>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26" name="Google Shape;126;p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27" name="Google Shape;127;p2"/>
          <p:cNvSpPr/>
          <p:nvPr/>
        </p:nvSpPr>
        <p:spPr>
          <a:xfrm>
            <a:off x="2013296" y="697832"/>
            <a:ext cx="8189484" cy="5541981"/>
          </a:xfrm>
          <a:custGeom>
            <a:rect b="b" l="l" r="r" t="t"/>
            <a:pathLst>
              <a:path extrusionOk="0" h="5835507" w="7323233">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solidFill>
            <a:srgbClr val="7AA9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28" name="Google Shape;128;p2"/>
          <p:cNvSpPr txBox="1"/>
          <p:nvPr>
            <p:ph type="title"/>
          </p:nvPr>
        </p:nvSpPr>
        <p:spPr>
          <a:xfrm>
            <a:off x="3325473" y="1998925"/>
            <a:ext cx="5541054" cy="214941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2060"/>
              </a:buClr>
              <a:buSzPts val="4800"/>
              <a:buFont typeface="Century Gothic"/>
              <a:buNone/>
            </a:pPr>
            <a:r>
              <a:rPr i="1" lang="en-SG" sz="4800">
                <a:solidFill>
                  <a:srgbClr val="002060"/>
                </a:solidFill>
              </a:rPr>
              <a:t>Marketing Brief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0"/>
          <p:cNvPicPr preferRelativeResize="0"/>
          <p:nvPr/>
        </p:nvPicPr>
        <p:blipFill rotWithShape="1">
          <a:blip r:embed="rId3">
            <a:alphaModFix/>
          </a:blip>
          <a:srcRect b="0" l="0" r="0" t="0"/>
          <a:stretch/>
        </p:blipFill>
        <p:spPr>
          <a:xfrm>
            <a:off x="7306733" y="1292754"/>
            <a:ext cx="3838427" cy="4995862"/>
          </a:xfrm>
          <a:prstGeom prst="rect">
            <a:avLst/>
          </a:prstGeom>
          <a:noFill/>
          <a:ln>
            <a:noFill/>
          </a:ln>
        </p:spPr>
      </p:pic>
      <p:sp>
        <p:nvSpPr>
          <p:cNvPr id="252" name="Google Shape;252;p20"/>
          <p:cNvSpPr txBox="1"/>
          <p:nvPr>
            <p:ph type="title"/>
          </p:nvPr>
        </p:nvSpPr>
        <p:spPr>
          <a:xfrm>
            <a:off x="838200" y="449792"/>
            <a:ext cx="10515600" cy="6762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Competitive Analysis – Website</a:t>
            </a:r>
            <a:endParaRPr/>
          </a:p>
        </p:txBody>
      </p:sp>
      <p:sp>
        <p:nvSpPr>
          <p:cNvPr id="253" name="Google Shape;253;p20"/>
          <p:cNvSpPr txBox="1"/>
          <p:nvPr/>
        </p:nvSpPr>
        <p:spPr>
          <a:xfrm>
            <a:off x="548053" y="1625177"/>
            <a:ext cx="5892258"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SG" sz="1800">
                <a:solidFill>
                  <a:srgbClr val="002060"/>
                </a:solidFill>
                <a:latin typeface="Century Gothic"/>
                <a:ea typeface="Century Gothic"/>
                <a:cs typeface="Century Gothic"/>
                <a:sym typeface="Century Gothic"/>
              </a:rPr>
              <a:t>Current website</a:t>
            </a:r>
            <a:endParaRPr/>
          </a:p>
          <a:p>
            <a:pPr indent="0" lvl="0" marL="0" marR="0" rtl="0" algn="l">
              <a:spcBef>
                <a:spcPts val="0"/>
              </a:spcBef>
              <a:spcAft>
                <a:spcPts val="0"/>
              </a:spcAft>
              <a:buNone/>
            </a:pPr>
            <a:r>
              <a:rPr lang="en-SG" sz="1800" u="sng">
                <a:solidFill>
                  <a:srgbClr val="002060"/>
                </a:solidFill>
                <a:latin typeface="Century Gothic"/>
                <a:ea typeface="Century Gothic"/>
                <a:cs typeface="Century Gothic"/>
                <a:sym typeface="Century Gothic"/>
                <a:hlinkClick r:id="rId4">
                  <a:extLst>
                    <a:ext uri="{A12FA001-AC4F-418D-AE19-62706E023703}">
                      <ahyp:hlinkClr val="tx"/>
                    </a:ext>
                  </a:extLst>
                </a:hlinkClick>
              </a:rPr>
              <a:t>https://www.glh.com.sg</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Pros: </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Contact form</a:t>
            </a:r>
            <a:endParaRPr b="1" sz="1800">
              <a:solidFill>
                <a:srgbClr val="002060"/>
              </a:solidFill>
              <a:latin typeface="Century Gothic"/>
              <a:ea typeface="Century Gothic"/>
              <a:cs typeface="Century Gothic"/>
              <a:sym typeface="Century Gothic"/>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Listing their projects with major clients and certification logos.</a:t>
            </a:r>
            <a:endParaRPr/>
          </a:p>
          <a:p>
            <a:pPr indent="-171450" lvl="0" marL="285750" marR="0" rtl="0" algn="l">
              <a:spcBef>
                <a:spcPts val="0"/>
              </a:spcBef>
              <a:spcAft>
                <a:spcPts val="0"/>
              </a:spcAft>
              <a:buClr>
                <a:schemeClr val="dk1"/>
              </a:buClr>
              <a:buSzPts val="1800"/>
              <a:buFont typeface="Arial"/>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Cons</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Unable to decipher services provided at a glance.</a:t>
            </a:r>
            <a:endParaRPr/>
          </a:p>
          <a:p>
            <a:pPr indent="0" lvl="0" marL="0" marR="0" rtl="0" algn="l">
              <a:spcBef>
                <a:spcPts val="0"/>
              </a:spcBef>
              <a:spcAft>
                <a:spcPts val="0"/>
              </a:spcAft>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rPr lang="en-SG" sz="1800">
                <a:solidFill>
                  <a:schemeClr val="dk1"/>
                </a:solidFill>
                <a:latin typeface="Century Gothic"/>
                <a:ea typeface="Century Gothic"/>
                <a:cs typeface="Century Gothic"/>
                <a:sym typeface="Century Gothic"/>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1"/>
          <p:cNvPicPr preferRelativeResize="0"/>
          <p:nvPr/>
        </p:nvPicPr>
        <p:blipFill rotWithShape="1">
          <a:blip r:embed="rId3">
            <a:alphaModFix/>
          </a:blip>
          <a:srcRect b="0" l="0" r="0" t="0"/>
          <a:stretch/>
        </p:blipFill>
        <p:spPr>
          <a:xfrm>
            <a:off x="5782218" y="1596121"/>
            <a:ext cx="4674115" cy="3492093"/>
          </a:xfrm>
          <a:prstGeom prst="rect">
            <a:avLst/>
          </a:prstGeom>
          <a:noFill/>
          <a:ln>
            <a:noFill/>
          </a:ln>
        </p:spPr>
      </p:pic>
      <p:sp>
        <p:nvSpPr>
          <p:cNvPr id="259" name="Google Shape;259;p21"/>
          <p:cNvSpPr/>
          <p:nvPr/>
        </p:nvSpPr>
        <p:spPr>
          <a:xfrm>
            <a:off x="5604934" y="5021917"/>
            <a:ext cx="5808134" cy="1279124"/>
          </a:xfrm>
          <a:prstGeom prst="cloud">
            <a:avLst/>
          </a:prstGeom>
          <a:solidFill>
            <a:schemeClr val="accent1"/>
          </a:solidFill>
          <a:ln cap="flat" cmpd="sng" w="12700">
            <a:solidFill>
              <a:srgbClr val="3347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0" name="Google Shape;260;p21"/>
          <p:cNvSpPr txBox="1"/>
          <p:nvPr>
            <p:ph type="title"/>
          </p:nvPr>
        </p:nvSpPr>
        <p:spPr>
          <a:xfrm>
            <a:off x="838200" y="365126"/>
            <a:ext cx="10515600" cy="7251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Competitive Analysis – Website</a:t>
            </a:r>
            <a:endParaRPr/>
          </a:p>
        </p:txBody>
      </p:sp>
      <p:sp>
        <p:nvSpPr>
          <p:cNvPr id="261" name="Google Shape;261;p21"/>
          <p:cNvSpPr txBox="1"/>
          <p:nvPr>
            <p:ph idx="1" type="body"/>
          </p:nvPr>
        </p:nvSpPr>
        <p:spPr>
          <a:xfrm>
            <a:off x="838200" y="1100190"/>
            <a:ext cx="10515600" cy="485987"/>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002060"/>
              </a:buClr>
              <a:buSzPts val="2800"/>
              <a:buNone/>
            </a:pPr>
            <a:r>
              <a:rPr lang="en-SG">
                <a:solidFill>
                  <a:srgbClr val="002060"/>
                </a:solidFill>
              </a:rPr>
              <a:t>Google keyword search on “ACMV contractor”</a:t>
            </a:r>
            <a:endParaRPr>
              <a:solidFill>
                <a:srgbClr val="002060"/>
              </a:solidFill>
            </a:endParaRPr>
          </a:p>
        </p:txBody>
      </p:sp>
      <p:pic>
        <p:nvPicPr>
          <p:cNvPr id="262" name="Google Shape;262;p21"/>
          <p:cNvPicPr preferRelativeResize="0"/>
          <p:nvPr/>
        </p:nvPicPr>
        <p:blipFill rotWithShape="1">
          <a:blip r:embed="rId4">
            <a:alphaModFix/>
          </a:blip>
          <a:srcRect b="0" l="0" r="0" t="0"/>
          <a:stretch/>
        </p:blipFill>
        <p:spPr>
          <a:xfrm>
            <a:off x="948266" y="1745534"/>
            <a:ext cx="4516348" cy="4555507"/>
          </a:xfrm>
          <a:prstGeom prst="rect">
            <a:avLst/>
          </a:prstGeom>
          <a:noFill/>
          <a:ln>
            <a:noFill/>
          </a:ln>
        </p:spPr>
      </p:pic>
      <p:sp>
        <p:nvSpPr>
          <p:cNvPr id="263" name="Google Shape;263;p21"/>
          <p:cNvSpPr txBox="1"/>
          <p:nvPr/>
        </p:nvSpPr>
        <p:spPr>
          <a:xfrm>
            <a:off x="6035417" y="5434644"/>
            <a:ext cx="523733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SG" sz="1800" u="none" strike="noStrike">
                <a:solidFill>
                  <a:srgbClr val="002060"/>
                </a:solidFill>
                <a:latin typeface="Arial"/>
                <a:ea typeface="Arial"/>
                <a:cs typeface="Arial"/>
                <a:sym typeface="Arial"/>
              </a:rPr>
              <a:t>Guan Lee Hoe Engineering Pte Ltd. Is not on the </a:t>
            </a:r>
            <a:endParaRPr/>
          </a:p>
          <a:p>
            <a:pPr indent="0" lvl="0" marL="0" marR="0" rtl="0" algn="l">
              <a:spcBef>
                <a:spcPts val="0"/>
              </a:spcBef>
              <a:spcAft>
                <a:spcPts val="0"/>
              </a:spcAft>
              <a:buNone/>
            </a:pPr>
            <a:r>
              <a:rPr b="0" i="0" lang="en-SG" sz="1800" u="none" strike="noStrike">
                <a:solidFill>
                  <a:srgbClr val="002060"/>
                </a:solidFill>
                <a:latin typeface="Arial"/>
                <a:ea typeface="Arial"/>
                <a:cs typeface="Arial"/>
                <a:sym typeface="Arial"/>
              </a:rPr>
              <a:t>top / first page of results</a:t>
            </a:r>
            <a:r>
              <a:rPr lang="en-SG" sz="1800">
                <a:solidFill>
                  <a:srgbClr val="002060"/>
                </a:solidFill>
                <a:latin typeface="Arial"/>
                <a:ea typeface="Arial"/>
                <a:cs typeface="Arial"/>
                <a:sym typeface="Arial"/>
              </a:rPr>
              <a:t>.</a:t>
            </a:r>
            <a:endParaRPr sz="1800">
              <a:solidFill>
                <a:schemeClr val="dk1"/>
              </a:solidFill>
              <a:latin typeface="Century Gothic"/>
              <a:ea typeface="Century Gothic"/>
              <a:cs typeface="Century Gothic"/>
              <a:sym typeface="Century Gothic"/>
            </a:endParaRPr>
          </a:p>
        </p:txBody>
      </p:sp>
      <p:sp>
        <p:nvSpPr>
          <p:cNvPr id="264" name="Google Shape;264;p21"/>
          <p:cNvSpPr/>
          <p:nvPr/>
        </p:nvSpPr>
        <p:spPr>
          <a:xfrm>
            <a:off x="838200" y="2887133"/>
            <a:ext cx="4626414" cy="125306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5" name="Google Shape;265;p21"/>
          <p:cNvSpPr/>
          <p:nvPr/>
        </p:nvSpPr>
        <p:spPr>
          <a:xfrm>
            <a:off x="6697133" y="4351866"/>
            <a:ext cx="3234268" cy="66010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651933" y="398992"/>
            <a:ext cx="797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SG"/>
              <a:t>Competitive Analysis – Website</a:t>
            </a:r>
            <a:endParaRPr/>
          </a:p>
        </p:txBody>
      </p:sp>
      <p:sp>
        <p:nvSpPr>
          <p:cNvPr id="271" name="Google Shape;271;p22"/>
          <p:cNvSpPr txBox="1"/>
          <p:nvPr/>
        </p:nvSpPr>
        <p:spPr>
          <a:xfrm>
            <a:off x="651933" y="1724555"/>
            <a:ext cx="695960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Competitor website #1</a:t>
            </a:r>
            <a:endParaRPr/>
          </a:p>
          <a:p>
            <a:pPr indent="0" lvl="0" marL="0" marR="0" rtl="0" algn="l">
              <a:spcBef>
                <a:spcPts val="0"/>
              </a:spcBef>
              <a:spcAft>
                <a:spcPts val="0"/>
              </a:spcAft>
              <a:buNone/>
            </a:pPr>
            <a:r>
              <a:rPr lang="en-SG" sz="18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https://pawleck.com.sg</a:t>
            </a:r>
            <a:r>
              <a:rPr lang="en-SG" sz="1800">
                <a:solidFill>
                  <a:schemeClr val="dk1"/>
                </a:solidFill>
                <a:latin typeface="Century Gothic"/>
                <a:ea typeface="Century Gothic"/>
                <a:cs typeface="Century Gothic"/>
                <a:sym typeface="Century Gothic"/>
              </a:rPr>
              <a:t> </a:t>
            </a:r>
            <a:endParaRPr/>
          </a:p>
          <a:p>
            <a:pPr indent="0" lvl="0" marL="0" marR="0" rtl="0" algn="l">
              <a:spcBef>
                <a:spcPts val="0"/>
              </a:spcBef>
              <a:spcAft>
                <a:spcPts val="0"/>
              </a:spcAft>
              <a:buNone/>
            </a:pPr>
            <a:r>
              <a:t/>
            </a:r>
            <a:endParaRPr b="1"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Pros</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Corporate video</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Showcase manufacturing materials</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Online Shop</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Whatsapp</a:t>
            </a:r>
            <a:endParaRPr sz="1800">
              <a:solidFill>
                <a:srgbClr val="002060"/>
              </a:solidFill>
              <a:latin typeface="Century Gothic"/>
              <a:ea typeface="Century Gothic"/>
              <a:cs typeface="Century Gothic"/>
              <a:sym typeface="Century Gothic"/>
            </a:endParaRPr>
          </a:p>
          <a:p>
            <a:pPr indent="-171450" lvl="0" marL="285750" marR="0" rtl="0" algn="l">
              <a:spcBef>
                <a:spcPts val="0"/>
              </a:spcBef>
              <a:spcAft>
                <a:spcPts val="0"/>
              </a:spcAft>
              <a:buClr>
                <a:schemeClr val="dk1"/>
              </a:buClr>
              <a:buSzPts val="1800"/>
              <a:buFont typeface="Arial"/>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Con</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Did not show list of clients</a:t>
            </a:r>
            <a:endParaRPr/>
          </a:p>
          <a:p>
            <a:pPr indent="-171450" lvl="0" marL="285750" marR="0" rtl="0" algn="l">
              <a:spcBef>
                <a:spcPts val="0"/>
              </a:spcBef>
              <a:spcAft>
                <a:spcPts val="0"/>
              </a:spcAft>
              <a:buClr>
                <a:schemeClr val="dk1"/>
              </a:buClr>
              <a:buSzPts val="1800"/>
              <a:buFont typeface="Arial"/>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72" name="Google Shape;272;p22"/>
          <p:cNvPicPr preferRelativeResize="0"/>
          <p:nvPr/>
        </p:nvPicPr>
        <p:blipFill rotWithShape="1">
          <a:blip r:embed="rId4">
            <a:alphaModFix/>
          </a:blip>
          <a:srcRect b="0" l="0" r="0" t="0"/>
          <a:stretch/>
        </p:blipFill>
        <p:spPr>
          <a:xfrm>
            <a:off x="9135533" y="115831"/>
            <a:ext cx="2125133" cy="66263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651933" y="398992"/>
            <a:ext cx="797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SG"/>
              <a:t>Competitive Analysis – Website</a:t>
            </a:r>
            <a:endParaRPr/>
          </a:p>
        </p:txBody>
      </p:sp>
      <p:sp>
        <p:nvSpPr>
          <p:cNvPr id="279" name="Google Shape;279;p23"/>
          <p:cNvSpPr txBox="1"/>
          <p:nvPr/>
        </p:nvSpPr>
        <p:spPr>
          <a:xfrm>
            <a:off x="778934" y="1581541"/>
            <a:ext cx="6036734" cy="42473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Competitor website #2</a:t>
            </a:r>
            <a:endParaRPr/>
          </a:p>
          <a:p>
            <a:pPr indent="0" lvl="0" marL="0" marR="0" rtl="0" algn="l">
              <a:spcBef>
                <a:spcPts val="0"/>
              </a:spcBef>
              <a:spcAft>
                <a:spcPts val="0"/>
              </a:spcAft>
              <a:buNone/>
            </a:pPr>
            <a:r>
              <a:rPr lang="en-SG" sz="1800" u="sng">
                <a:solidFill>
                  <a:schemeClr val="dk1"/>
                </a:solidFill>
                <a:latin typeface="Century Gothic"/>
                <a:ea typeface="Century Gothic"/>
                <a:cs typeface="Century Gothic"/>
                <a:sym typeface="Century Gothic"/>
                <a:hlinkClick r:id="rId3">
                  <a:extLst>
                    <a:ext uri="{A12FA001-AC4F-418D-AE19-62706E023703}">
                      <ahyp:hlinkClr val="tx"/>
                    </a:ext>
                  </a:extLst>
                </a:hlinkClick>
              </a:rPr>
              <a:t>https://www.techtimia.com</a:t>
            </a:r>
            <a:r>
              <a:rPr lang="en-SG" sz="1800">
                <a:solidFill>
                  <a:schemeClr val="dk1"/>
                </a:solidFill>
                <a:latin typeface="Century Gothic"/>
                <a:ea typeface="Century Gothic"/>
                <a:cs typeface="Century Gothic"/>
                <a:sym typeface="Century Gothic"/>
              </a:rPr>
              <a:t> </a:t>
            </a:r>
            <a:endParaRPr/>
          </a:p>
          <a:p>
            <a:pPr indent="0" lvl="0" marL="0" marR="0" rtl="0" algn="l">
              <a:spcBef>
                <a:spcPts val="0"/>
              </a:spcBef>
              <a:spcAft>
                <a:spcPts val="0"/>
              </a:spcAft>
              <a:buNone/>
            </a:pPr>
            <a:r>
              <a:t/>
            </a:r>
            <a:endParaRPr b="1"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Pros</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Bold colors and dynamic elements (rotating fan)</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Displays pictures of past projects</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Shows services Techtima provide</a:t>
            </a:r>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WhatsApp button for contact</a:t>
            </a:r>
            <a:endParaRPr/>
          </a:p>
          <a:p>
            <a:pPr indent="-171450" lvl="0" marL="285750" marR="0" rtl="0" algn="l">
              <a:spcBef>
                <a:spcPts val="0"/>
              </a:spcBef>
              <a:spcAft>
                <a:spcPts val="0"/>
              </a:spcAft>
              <a:buClr>
                <a:schemeClr val="dk1"/>
              </a:buClr>
              <a:buSzPts val="1800"/>
              <a:buFont typeface="Arial"/>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Cons</a:t>
            </a:r>
            <a:endParaRPr sz="1800">
              <a:solidFill>
                <a:srgbClr val="002060"/>
              </a:solidFill>
              <a:latin typeface="Century Gothic"/>
              <a:ea typeface="Century Gothic"/>
              <a:cs typeface="Century Gothic"/>
              <a:sym typeface="Century Gothic"/>
            </a:endParaRPr>
          </a:p>
          <a:p>
            <a:pPr indent="-285750" lvl="0" marL="285750" marR="0" rtl="0" algn="l">
              <a:spcBef>
                <a:spcPts val="0"/>
              </a:spcBef>
              <a:spcAft>
                <a:spcPts val="0"/>
              </a:spcAft>
              <a:buClr>
                <a:srgbClr val="002060"/>
              </a:buClr>
              <a:buSzPts val="1800"/>
              <a:buFont typeface="Arial"/>
              <a:buChar char="•"/>
            </a:pPr>
            <a:r>
              <a:rPr lang="en-SG" sz="1800">
                <a:solidFill>
                  <a:srgbClr val="002060"/>
                </a:solidFill>
                <a:latin typeface="Century Gothic"/>
                <a:ea typeface="Century Gothic"/>
                <a:cs typeface="Century Gothic"/>
                <a:sym typeface="Century Gothic"/>
              </a:rPr>
              <a:t>Does not show quality and safety certification logos but awards only</a:t>
            </a:r>
            <a:endParaRPr/>
          </a:p>
          <a:p>
            <a:pPr indent="0" lvl="0" marL="0" marR="0" rtl="0" algn="l">
              <a:spcBef>
                <a:spcPts val="0"/>
              </a:spcBef>
              <a:spcAft>
                <a:spcPts val="0"/>
              </a:spcAft>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80" name="Google Shape;280;p23"/>
          <p:cNvPicPr preferRelativeResize="0"/>
          <p:nvPr/>
        </p:nvPicPr>
        <p:blipFill rotWithShape="1">
          <a:blip r:embed="rId4">
            <a:alphaModFix/>
          </a:blip>
          <a:srcRect b="0" l="0" r="0" t="0"/>
          <a:stretch/>
        </p:blipFill>
        <p:spPr>
          <a:xfrm>
            <a:off x="8754533" y="0"/>
            <a:ext cx="1894495" cy="67879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4"/>
          <p:cNvSpPr txBox="1"/>
          <p:nvPr>
            <p:ph type="title"/>
          </p:nvPr>
        </p:nvSpPr>
        <p:spPr>
          <a:xfrm>
            <a:off x="838200" y="365126"/>
            <a:ext cx="10515600" cy="81174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Competitive Analysis – Website</a:t>
            </a:r>
            <a:endParaRPr/>
          </a:p>
        </p:txBody>
      </p:sp>
      <p:sp>
        <p:nvSpPr>
          <p:cNvPr id="286" name="Google Shape;286;p24"/>
          <p:cNvSpPr txBox="1"/>
          <p:nvPr>
            <p:ph idx="1" type="body"/>
          </p:nvPr>
        </p:nvSpPr>
        <p:spPr>
          <a:xfrm>
            <a:off x="838200" y="1071554"/>
            <a:ext cx="6587067" cy="5214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2060"/>
              </a:buClr>
              <a:buSzPts val="1800"/>
              <a:buNone/>
            </a:pPr>
            <a:r>
              <a:rPr lang="en-SG" sz="1800">
                <a:solidFill>
                  <a:srgbClr val="002060"/>
                </a:solidFill>
              </a:rPr>
              <a:t>Backlink checker with </a:t>
            </a:r>
            <a:r>
              <a:rPr lang="en-SG" sz="2400" u="sng">
                <a:solidFill>
                  <a:schemeClr val="accent4"/>
                </a:solidFill>
              </a:rPr>
              <a:t>ahrefs.com</a:t>
            </a:r>
            <a:endParaRPr sz="1800" u="sng">
              <a:solidFill>
                <a:schemeClr val="accent4"/>
              </a:solidFill>
            </a:endParaRPr>
          </a:p>
        </p:txBody>
      </p:sp>
      <p:sp>
        <p:nvSpPr>
          <p:cNvPr id="287" name="Google Shape;287;p24"/>
          <p:cNvSpPr txBox="1"/>
          <p:nvPr/>
        </p:nvSpPr>
        <p:spPr>
          <a:xfrm>
            <a:off x="101601" y="4557578"/>
            <a:ext cx="330200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Why Backlink is important?</a:t>
            </a:r>
            <a:endParaRPr/>
          </a:p>
          <a:p>
            <a:pPr indent="0" lvl="0" marL="0" marR="0" rtl="0" algn="l">
              <a:spcBef>
                <a:spcPts val="0"/>
              </a:spcBef>
              <a:spcAft>
                <a:spcPts val="0"/>
              </a:spcAft>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rPr lang="en-SG" sz="1800">
                <a:solidFill>
                  <a:srgbClr val="002060"/>
                </a:solidFill>
                <a:latin typeface="Century Gothic"/>
                <a:ea typeface="Century Gothic"/>
                <a:cs typeface="Century Gothic"/>
                <a:sym typeface="Century Gothic"/>
              </a:rPr>
              <a:t>Backlinks signal to search engines like Google that your content is valuable, increasing your website's visibility and ranking.</a:t>
            </a:r>
            <a:endParaRPr/>
          </a:p>
        </p:txBody>
      </p:sp>
      <p:sp>
        <p:nvSpPr>
          <p:cNvPr id="288" name="Google Shape;288;p24"/>
          <p:cNvSpPr txBox="1"/>
          <p:nvPr/>
        </p:nvSpPr>
        <p:spPr>
          <a:xfrm>
            <a:off x="8736629" y="4225467"/>
            <a:ext cx="330200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Conclusion</a:t>
            </a:r>
            <a:endParaRPr/>
          </a:p>
          <a:p>
            <a:pPr indent="0" lvl="0" marL="0" marR="0" rtl="0" algn="l">
              <a:spcBef>
                <a:spcPts val="0"/>
              </a:spcBef>
              <a:spcAft>
                <a:spcPts val="0"/>
              </a:spcAft>
              <a:buNone/>
            </a:pPr>
            <a:r>
              <a:t/>
            </a:r>
            <a:endParaRPr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rPr lang="en-SG" sz="1800">
                <a:solidFill>
                  <a:srgbClr val="002060"/>
                </a:solidFill>
                <a:latin typeface="Century Gothic"/>
                <a:ea typeface="Century Gothic"/>
                <a:cs typeface="Century Gothic"/>
                <a:sym typeface="Century Gothic"/>
              </a:rPr>
              <a:t>GLH doesn’t have enough backlinks hence not noticeable on Google search &amp;</a:t>
            </a:r>
            <a:endParaRPr/>
          </a:p>
        </p:txBody>
      </p:sp>
      <p:pic>
        <p:nvPicPr>
          <p:cNvPr id="289" name="Google Shape;289;p24"/>
          <p:cNvPicPr preferRelativeResize="0"/>
          <p:nvPr/>
        </p:nvPicPr>
        <p:blipFill rotWithShape="1">
          <a:blip r:embed="rId3">
            <a:alphaModFix/>
          </a:blip>
          <a:srcRect b="0" l="0" r="5398" t="0"/>
          <a:stretch/>
        </p:blipFill>
        <p:spPr>
          <a:xfrm>
            <a:off x="7625338" y="1071554"/>
            <a:ext cx="4413293" cy="3035810"/>
          </a:xfrm>
          <a:prstGeom prst="rect">
            <a:avLst/>
          </a:prstGeom>
          <a:noFill/>
          <a:ln>
            <a:noFill/>
          </a:ln>
        </p:spPr>
      </p:pic>
      <p:pic>
        <p:nvPicPr>
          <p:cNvPr id="290" name="Google Shape;290;p24"/>
          <p:cNvPicPr preferRelativeResize="0"/>
          <p:nvPr/>
        </p:nvPicPr>
        <p:blipFill rotWithShape="1">
          <a:blip r:embed="rId4">
            <a:alphaModFix/>
          </a:blip>
          <a:srcRect b="0" l="0" r="0" t="0"/>
          <a:stretch/>
        </p:blipFill>
        <p:spPr>
          <a:xfrm>
            <a:off x="153369" y="1557393"/>
            <a:ext cx="4639631" cy="3000185"/>
          </a:xfrm>
          <a:prstGeom prst="rect">
            <a:avLst/>
          </a:prstGeom>
          <a:noFill/>
          <a:ln>
            <a:noFill/>
          </a:ln>
        </p:spPr>
      </p:pic>
      <p:pic>
        <p:nvPicPr>
          <p:cNvPr id="291" name="Google Shape;291;p24"/>
          <p:cNvPicPr preferRelativeResize="0"/>
          <p:nvPr/>
        </p:nvPicPr>
        <p:blipFill rotWithShape="1">
          <a:blip r:embed="rId5">
            <a:alphaModFix/>
          </a:blip>
          <a:srcRect b="0" l="0" r="0" t="0"/>
          <a:stretch/>
        </p:blipFill>
        <p:spPr>
          <a:xfrm>
            <a:off x="3462866" y="4225467"/>
            <a:ext cx="5112899" cy="242539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92" name="Google Shape;292;p24"/>
          <p:cNvSpPr txBox="1"/>
          <p:nvPr/>
        </p:nvSpPr>
        <p:spPr>
          <a:xfrm>
            <a:off x="4444999" y="1674674"/>
            <a:ext cx="330200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Competitor website #1</a:t>
            </a:r>
            <a:endParaRPr/>
          </a:p>
          <a:p>
            <a:pPr indent="0" lvl="0" marL="0" marR="0" rtl="0" algn="l">
              <a:spcBef>
                <a:spcPts val="0"/>
              </a:spcBef>
              <a:spcAft>
                <a:spcPts val="0"/>
              </a:spcAft>
              <a:buNone/>
            </a:pPr>
            <a:r>
              <a:rPr lang="en-SG" sz="1800" u="sng">
                <a:solidFill>
                  <a:schemeClr val="dk1"/>
                </a:solidFill>
                <a:latin typeface="Century Gothic"/>
                <a:ea typeface="Century Gothic"/>
                <a:cs typeface="Century Gothic"/>
                <a:sym typeface="Century Gothic"/>
                <a:hlinkClick r:id="rId6">
                  <a:extLst>
                    <a:ext uri="{A12FA001-AC4F-418D-AE19-62706E023703}">
                      <ahyp:hlinkClr val="tx"/>
                    </a:ext>
                  </a:extLst>
                </a:hlinkClick>
              </a:rPr>
              <a:t>https://pawleck.com.sg</a:t>
            </a:r>
            <a:r>
              <a:rPr lang="en-SG" sz="1800">
                <a:solidFill>
                  <a:schemeClr val="dk1"/>
                </a:solidFill>
                <a:latin typeface="Century Gothic"/>
                <a:ea typeface="Century Gothic"/>
                <a:cs typeface="Century Gothic"/>
                <a:sym typeface="Century Gothic"/>
              </a:rPr>
              <a:t> </a:t>
            </a:r>
            <a:endParaRPr b="1" sz="1800">
              <a:solidFill>
                <a:srgbClr val="002060"/>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Competitor website #2</a:t>
            </a:r>
            <a:endParaRPr/>
          </a:p>
          <a:p>
            <a:pPr indent="0" lvl="0" marL="0" marR="0" rtl="0" algn="l">
              <a:spcBef>
                <a:spcPts val="0"/>
              </a:spcBef>
              <a:spcAft>
                <a:spcPts val="0"/>
              </a:spcAft>
              <a:buNone/>
            </a:pPr>
            <a:r>
              <a:rPr lang="en-SG" sz="1800" u="sng">
                <a:solidFill>
                  <a:schemeClr val="dk1"/>
                </a:solidFill>
                <a:latin typeface="Century Gothic"/>
                <a:ea typeface="Century Gothic"/>
                <a:cs typeface="Century Gothic"/>
                <a:sym typeface="Century Gothic"/>
                <a:hlinkClick r:id="rId7">
                  <a:extLst>
                    <a:ext uri="{A12FA001-AC4F-418D-AE19-62706E023703}">
                      <ahyp:hlinkClr val="tx"/>
                    </a:ext>
                  </a:extLst>
                </a:hlinkClick>
              </a:rPr>
              <a:t>https://www.techtimia.com</a:t>
            </a:r>
            <a:r>
              <a:rPr lang="en-SG" sz="1800">
                <a:solidFill>
                  <a:schemeClr val="dk1"/>
                </a:solidFill>
                <a:latin typeface="Century Gothic"/>
                <a:ea typeface="Century Gothic"/>
                <a:cs typeface="Century Gothic"/>
                <a:sym typeface="Century Gothic"/>
              </a:rPr>
              <a:t> </a:t>
            </a:r>
            <a:endParaRPr b="1" sz="1800">
              <a:solidFill>
                <a:srgbClr val="002060"/>
              </a:solidFill>
              <a:latin typeface="Century Gothic"/>
              <a:ea typeface="Century Gothic"/>
              <a:cs typeface="Century Gothic"/>
              <a:sym typeface="Century Gothic"/>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graphicFrame>
        <p:nvGraphicFramePr>
          <p:cNvPr id="297" name="Google Shape;297;p25"/>
          <p:cNvGraphicFramePr/>
          <p:nvPr/>
        </p:nvGraphicFramePr>
        <p:xfrm>
          <a:off x="503765" y="1303867"/>
          <a:ext cx="3000000" cy="3000000"/>
        </p:xfrm>
        <a:graphic>
          <a:graphicData uri="http://schemas.openxmlformats.org/drawingml/2006/table">
            <a:tbl>
              <a:tblPr firstRow="1">
                <a:noFill/>
                <a:tableStyleId>{2107B2B8-9C63-4824-81AC-F243A01BBD21}</a:tableStyleId>
              </a:tblPr>
              <a:tblGrid>
                <a:gridCol w="2236900"/>
                <a:gridCol w="2331375"/>
                <a:gridCol w="2142425"/>
                <a:gridCol w="2236900"/>
                <a:gridCol w="2236900"/>
              </a:tblGrid>
              <a:tr h="500875">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Category</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Area of comparison</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https://www.glh.com.sg</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https://pawleck.com.sg</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https://www.techtimia.com</a:t>
                      </a:r>
                      <a:endParaRPr/>
                    </a:p>
                  </a:txBody>
                  <a:tcPr marT="91425" marB="91425" marR="91425" marL="91425" anchor="b"/>
                </a:tc>
              </a:tr>
              <a:tr h="777575">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Design and Usability</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User Interface (UI) Design</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Basic static UI, font maybe too unprofessional</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Corporate video, professional look</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Visually captivating colors, Dynamic marquee</a:t>
                      </a:r>
                      <a:endParaRPr sz="1200" u="none" cap="none" strike="noStrike">
                        <a:solidFill>
                          <a:srgbClr val="002060"/>
                        </a:solidFill>
                      </a:endParaRPr>
                    </a:p>
                  </a:txBody>
                  <a:tcPr marT="91425" marB="91425" marR="91425" marL="91425"/>
                </a:tc>
              </a:tr>
              <a:tr h="603400">
                <a:tc>
                  <a:txBody>
                    <a:bodyPr/>
                    <a:lstStyle/>
                    <a:p>
                      <a:pPr indent="0" lvl="0" marL="0" marR="0" rtl="0" algn="l">
                        <a:lnSpc>
                          <a:spcPct val="100000"/>
                        </a:lnSpc>
                        <a:spcBef>
                          <a:spcPts val="0"/>
                        </a:spcBef>
                        <a:spcAft>
                          <a:spcPts val="0"/>
                        </a:spcAft>
                        <a:buClr>
                          <a:srgbClr val="000000"/>
                        </a:buClr>
                        <a:buSzPts val="1900"/>
                        <a:buFont typeface="Arial"/>
                        <a:buNone/>
                      </a:pPr>
                      <a:r>
                        <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User Experience (UX)</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Not intuitive, </a:t>
                      </a:r>
                      <a:endParaRPr/>
                    </a:p>
                    <a:p>
                      <a:pPr indent="0" lvl="0" marL="0" marR="0" rtl="0" algn="l">
                        <a:lnSpc>
                          <a:spcPct val="171429"/>
                        </a:lnSpc>
                        <a:spcBef>
                          <a:spcPts val="0"/>
                        </a:spcBef>
                        <a:spcAft>
                          <a:spcPts val="0"/>
                        </a:spcAft>
                        <a:buClr>
                          <a:srgbClr val="000000"/>
                        </a:buClr>
                        <a:buSzPts val="1450"/>
                        <a:buFont typeface="Arial"/>
                        <a:buNone/>
                      </a:pPr>
                      <a:r>
                        <a:rPr lang="en-SG" sz="1000" u="none" cap="none" strike="noStrike">
                          <a:solidFill>
                            <a:srgbClr val="002060"/>
                          </a:solidFill>
                        </a:rPr>
                        <a:t>(</a:t>
                      </a:r>
                      <a:r>
                        <a:rPr lang="en-SG" sz="1050" u="none" cap="none" strike="noStrike">
                          <a:solidFill>
                            <a:srgbClr val="002060"/>
                          </a:solidFill>
                        </a:rPr>
                        <a:t>Project-&gt; Renovation, don’t know pictures can click to reveal more</a:t>
                      </a:r>
                      <a:r>
                        <a:rPr lang="en-SG" sz="1000" u="none" cap="none" strike="noStrike">
                          <a:solidFill>
                            <a:srgbClr val="002060"/>
                          </a:solidFill>
                        </a:rPr>
                        <a:t>)</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Easy to navigate</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Easy to navigate</a:t>
                      </a:r>
                      <a:endParaRPr/>
                    </a:p>
                  </a:txBody>
                  <a:tcPr marT="91425" marB="91425" marR="91425" marL="91425"/>
                </a:tc>
              </a:tr>
              <a:tr h="491950">
                <a:tc>
                  <a:txBody>
                    <a:bodyPr/>
                    <a:lstStyle/>
                    <a:p>
                      <a:pPr indent="0" lvl="0" marL="0" marR="0" rtl="0" algn="l">
                        <a:lnSpc>
                          <a:spcPct val="100000"/>
                        </a:lnSpc>
                        <a:spcBef>
                          <a:spcPts val="0"/>
                        </a:spcBef>
                        <a:spcAft>
                          <a:spcPts val="0"/>
                        </a:spcAft>
                        <a:buClr>
                          <a:srgbClr val="000000"/>
                        </a:buClr>
                        <a:buSzPts val="1900"/>
                        <a:buFont typeface="Arial"/>
                        <a:buNone/>
                      </a:pPr>
                      <a:r>
                        <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Mobile Responsiveness</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Responsive</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Responsive</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Responsive</a:t>
                      </a:r>
                      <a:endParaRPr/>
                    </a:p>
                  </a:txBody>
                  <a:tcPr marT="91425" marB="91425" marR="91425" marL="91425"/>
                </a:tc>
              </a:tr>
              <a:tr h="338675">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Content</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Quality and Relevance</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Relevant</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Relevant</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Relevant</a:t>
                      </a:r>
                      <a:endParaRPr/>
                    </a:p>
                  </a:txBody>
                  <a:tcPr marT="91425" marB="91425" marR="91425" marL="91425"/>
                </a:tc>
              </a:tr>
              <a:tr h="603400">
                <a:tc>
                  <a:txBody>
                    <a:bodyPr/>
                    <a:lstStyle/>
                    <a:p>
                      <a:pPr indent="0" lvl="0" marL="0" marR="0" rtl="0" algn="l">
                        <a:lnSpc>
                          <a:spcPct val="100000"/>
                        </a:lnSpc>
                        <a:spcBef>
                          <a:spcPts val="0"/>
                        </a:spcBef>
                        <a:spcAft>
                          <a:spcPts val="0"/>
                        </a:spcAft>
                        <a:buClr>
                          <a:srgbClr val="000000"/>
                        </a:buClr>
                        <a:buSzPts val="1900"/>
                        <a:buFont typeface="Arial"/>
                        <a:buNone/>
                      </a:pPr>
                      <a:r>
                        <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Content Strategy</a:t>
                      </a:r>
                      <a:endParaRPr sz="1200" u="none" cap="none" strike="noStrike">
                        <a:solidFill>
                          <a:srgbClr val="002060"/>
                        </a:solidFill>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Information hidden and</a:t>
                      </a:r>
                      <a:endParaRPr/>
                    </a:p>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brief</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Emphasizes on manufacturing processes and R&amp;D</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rPr>
                        <a:t>Provides articles on product maintenance</a:t>
                      </a:r>
                      <a:endParaRPr/>
                    </a:p>
                  </a:txBody>
                  <a:tcPr marT="91425" marB="91425" marR="91425" marL="91425"/>
                </a:tc>
              </a:tr>
            </a:tbl>
          </a:graphicData>
        </a:graphic>
      </p:graphicFrame>
      <p:sp>
        <p:nvSpPr>
          <p:cNvPr id="298" name="Google Shape;298;p25"/>
          <p:cNvSpPr txBox="1"/>
          <p:nvPr/>
        </p:nvSpPr>
        <p:spPr>
          <a:xfrm>
            <a:off x="838200" y="365126"/>
            <a:ext cx="10515600" cy="81174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000"/>
              <a:buFont typeface="Century Gothic"/>
              <a:buNone/>
            </a:pPr>
            <a:r>
              <a:rPr i="0" lang="en-SG" sz="4000">
                <a:solidFill>
                  <a:srgbClr val="002060"/>
                </a:solidFill>
                <a:latin typeface="Century Gothic"/>
                <a:ea typeface="Century Gothic"/>
                <a:cs typeface="Century Gothic"/>
                <a:sym typeface="Century Gothic"/>
              </a:rPr>
              <a:t>Competitive Analysis – Website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aphicFrame>
        <p:nvGraphicFramePr>
          <p:cNvPr id="303" name="Google Shape;303;p26"/>
          <p:cNvGraphicFramePr/>
          <p:nvPr/>
        </p:nvGraphicFramePr>
        <p:xfrm>
          <a:off x="592667" y="1337733"/>
          <a:ext cx="3000000" cy="3000000"/>
        </p:xfrm>
        <a:graphic>
          <a:graphicData uri="http://schemas.openxmlformats.org/drawingml/2006/table">
            <a:tbl>
              <a:tblPr firstRow="1">
                <a:noFill/>
                <a:tableStyleId>{2107B2B8-9C63-4824-81AC-F243A01BBD21}</a:tableStyleId>
              </a:tblPr>
              <a:tblGrid>
                <a:gridCol w="2262300"/>
                <a:gridCol w="2262300"/>
                <a:gridCol w="2262300"/>
                <a:gridCol w="2230125"/>
                <a:gridCol w="2294475"/>
              </a:tblGrid>
              <a:tr h="601775">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Category</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Area of comparison</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https://www.glh.com.sg/</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https://pawleck.com.sg</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https://www.techtimia.com</a:t>
                      </a:r>
                      <a:endParaRPr/>
                    </a:p>
                  </a:txBody>
                  <a:tcPr marT="91425" marB="91425" marR="91425" marL="91425" anchor="b"/>
                </a:tc>
              </a:tr>
              <a:tr h="761375">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SEO and Visibility</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Keywords and Optimization</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Little mention of ACMV or HVAC, good metadata</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HVMC in page title HVAC/ACMV words extensively used</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HVAC/ACMV words are used</a:t>
                      </a:r>
                      <a:endParaRPr/>
                    </a:p>
                  </a:txBody>
                  <a:tcPr marT="91425" marB="91425" marR="91425" marL="91425"/>
                </a:tc>
              </a:tr>
              <a:tr h="310625">
                <a:tc>
                  <a:txBody>
                    <a:bodyPr/>
                    <a:lstStyle/>
                    <a:p>
                      <a:pPr indent="0" lvl="0" marL="0" marR="0" rtl="0" algn="l">
                        <a:lnSpc>
                          <a:spcPct val="171429"/>
                        </a:lnSpc>
                        <a:spcBef>
                          <a:spcPts val="0"/>
                        </a:spcBef>
                        <a:spcAft>
                          <a:spcPts val="0"/>
                        </a:spcAft>
                        <a:buClr>
                          <a:srgbClr val="000000"/>
                        </a:buClr>
                        <a:buSzPts val="1450"/>
                        <a:buFont typeface="Arial"/>
                        <a:buNone/>
                      </a:pPr>
                      <a:r>
                        <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Backlink Profile</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Domain: 0.3</a:t>
                      </a:r>
                      <a:br>
                        <a:rPr lang="en-SG" sz="1200" u="none" cap="none" strike="noStrike">
                          <a:solidFill>
                            <a:srgbClr val="002060"/>
                          </a:solidFill>
                          <a:latin typeface="Century Gothic"/>
                          <a:ea typeface="Century Gothic"/>
                          <a:cs typeface="Century Gothic"/>
                          <a:sym typeface="Century Gothic"/>
                        </a:rPr>
                      </a:br>
                      <a:r>
                        <a:rPr lang="en-SG" sz="1200" u="none" cap="none" strike="noStrike">
                          <a:solidFill>
                            <a:srgbClr val="002060"/>
                          </a:solidFill>
                          <a:latin typeface="Century Gothic"/>
                          <a:ea typeface="Century Gothic"/>
                          <a:cs typeface="Century Gothic"/>
                          <a:sym typeface="Century Gothic"/>
                        </a:rPr>
                        <a:t>Backlinks: 1</a:t>
                      </a:r>
                      <a:br>
                        <a:rPr lang="en-SG" sz="1200" u="none" cap="none" strike="noStrike">
                          <a:solidFill>
                            <a:srgbClr val="002060"/>
                          </a:solidFill>
                          <a:latin typeface="Century Gothic"/>
                          <a:ea typeface="Century Gothic"/>
                          <a:cs typeface="Century Gothic"/>
                          <a:sym typeface="Century Gothic"/>
                        </a:rPr>
                      </a:br>
                      <a:r>
                        <a:rPr lang="en-SG" sz="1200" u="none" cap="none" strike="noStrike">
                          <a:solidFill>
                            <a:srgbClr val="002060"/>
                          </a:solidFill>
                          <a:latin typeface="Century Gothic"/>
                          <a:ea typeface="Century Gothic"/>
                          <a:cs typeface="Century Gothic"/>
                          <a:sym typeface="Century Gothic"/>
                        </a:rPr>
                        <a:t>Linking website: 1</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Domain: 13</a:t>
                      </a:r>
                      <a:endParaRPr/>
                    </a:p>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Backlinks: 156</a:t>
                      </a:r>
                      <a:br>
                        <a:rPr lang="en-SG" sz="1200" u="none" cap="none" strike="noStrike">
                          <a:solidFill>
                            <a:srgbClr val="002060"/>
                          </a:solidFill>
                          <a:latin typeface="Century Gothic"/>
                          <a:ea typeface="Century Gothic"/>
                          <a:cs typeface="Century Gothic"/>
                          <a:sym typeface="Century Gothic"/>
                        </a:rPr>
                      </a:br>
                      <a:r>
                        <a:rPr lang="en-SG" sz="1200" u="none" cap="none" strike="noStrike">
                          <a:solidFill>
                            <a:srgbClr val="002060"/>
                          </a:solidFill>
                          <a:latin typeface="Century Gothic"/>
                          <a:ea typeface="Century Gothic"/>
                          <a:cs typeface="Century Gothic"/>
                          <a:sym typeface="Century Gothic"/>
                        </a:rPr>
                        <a:t>Linking website: 51</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Domain: 5</a:t>
                      </a:r>
                      <a:br>
                        <a:rPr lang="en-SG" sz="1200" u="none" cap="none" strike="noStrike">
                          <a:solidFill>
                            <a:srgbClr val="002060"/>
                          </a:solidFill>
                          <a:latin typeface="Century Gothic"/>
                          <a:ea typeface="Century Gothic"/>
                          <a:cs typeface="Century Gothic"/>
                          <a:sym typeface="Century Gothic"/>
                        </a:rPr>
                      </a:br>
                      <a:r>
                        <a:rPr lang="en-SG" sz="1200" u="none" cap="none" strike="noStrike">
                          <a:solidFill>
                            <a:srgbClr val="002060"/>
                          </a:solidFill>
                          <a:latin typeface="Century Gothic"/>
                          <a:ea typeface="Century Gothic"/>
                          <a:cs typeface="Century Gothic"/>
                          <a:sym typeface="Century Gothic"/>
                        </a:rPr>
                        <a:t>Backlinks: 2500</a:t>
                      </a:r>
                      <a:br>
                        <a:rPr lang="en-SG" sz="1200" u="none" cap="none" strike="noStrike">
                          <a:solidFill>
                            <a:srgbClr val="002060"/>
                          </a:solidFill>
                          <a:latin typeface="Century Gothic"/>
                          <a:ea typeface="Century Gothic"/>
                          <a:cs typeface="Century Gothic"/>
                          <a:sym typeface="Century Gothic"/>
                        </a:rPr>
                      </a:br>
                      <a:r>
                        <a:rPr lang="en-SG" sz="1200" u="none" cap="none" strike="noStrike">
                          <a:solidFill>
                            <a:srgbClr val="002060"/>
                          </a:solidFill>
                          <a:latin typeface="Century Gothic"/>
                          <a:ea typeface="Century Gothic"/>
                          <a:cs typeface="Century Gothic"/>
                          <a:sym typeface="Century Gothic"/>
                        </a:rPr>
                        <a:t>Linking website: 205</a:t>
                      </a:r>
                      <a:endParaRPr/>
                    </a:p>
                  </a:txBody>
                  <a:tcPr marT="91425" marB="91425" marR="91425" marL="91425"/>
                </a:tc>
              </a:tr>
              <a:tr h="367375">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Technical Performance</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Site Speed</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&lt; 3ms</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&gt; 3ms</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&lt; 3ms</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r>
              <a:tr h="152400">
                <a:tc>
                  <a:txBody>
                    <a:bodyPr/>
                    <a:lstStyle/>
                    <a:p>
                      <a:pPr indent="0" lvl="0" marL="0" marR="0" rtl="0" algn="l">
                        <a:lnSpc>
                          <a:spcPct val="171429"/>
                        </a:lnSpc>
                        <a:spcBef>
                          <a:spcPts val="0"/>
                        </a:spcBef>
                        <a:spcAft>
                          <a:spcPts val="0"/>
                        </a:spcAft>
                        <a:buClr>
                          <a:srgbClr val="000000"/>
                        </a:buClr>
                        <a:buSzPts val="1450"/>
                        <a:buFont typeface="Arial"/>
                        <a:buNone/>
                      </a:pPr>
                      <a:r>
                        <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Security (HTTPS)</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Yes</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Yes</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Yes</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r>
              <a:tr h="516300">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Social Media Presence</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Integration and Activity</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 social links</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Broken LinkedIn button link</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Social media buttons not working except for WhatsApp</a:t>
                      </a:r>
                      <a:endParaRPr sz="1200" u="none" cap="none" strike="noStrike">
                        <a:solidFill>
                          <a:srgbClr val="002060"/>
                        </a:solidFill>
                        <a:latin typeface="Century Gothic"/>
                        <a:ea typeface="Century Gothic"/>
                        <a:cs typeface="Century Gothic"/>
                        <a:sym typeface="Century Gothic"/>
                      </a:endParaRPr>
                    </a:p>
                  </a:txBody>
                  <a:tcPr marT="91425" marB="91425" marR="91425" marL="91425"/>
                </a:tc>
              </a:tr>
            </a:tbl>
          </a:graphicData>
        </a:graphic>
      </p:graphicFrame>
      <p:sp>
        <p:nvSpPr>
          <p:cNvPr id="304" name="Google Shape;304;p26"/>
          <p:cNvSpPr txBox="1"/>
          <p:nvPr/>
        </p:nvSpPr>
        <p:spPr>
          <a:xfrm>
            <a:off x="838200" y="365126"/>
            <a:ext cx="10515600" cy="81174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060"/>
              </a:buClr>
              <a:buSzPts val="4000"/>
              <a:buFont typeface="Century Gothic"/>
              <a:buNone/>
            </a:pPr>
            <a:r>
              <a:rPr i="0" lang="en-SG" sz="4000">
                <a:solidFill>
                  <a:srgbClr val="002060"/>
                </a:solidFill>
                <a:latin typeface="Century Gothic"/>
                <a:ea typeface="Century Gothic"/>
                <a:cs typeface="Century Gothic"/>
                <a:sym typeface="Century Gothic"/>
              </a:rPr>
              <a:t>Competitive Analysis – Website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graphicFrame>
        <p:nvGraphicFramePr>
          <p:cNvPr id="309" name="Google Shape;309;p27"/>
          <p:cNvGraphicFramePr/>
          <p:nvPr/>
        </p:nvGraphicFramePr>
        <p:xfrm>
          <a:off x="504150" y="1388534"/>
          <a:ext cx="3000000" cy="3000000"/>
        </p:xfrm>
        <a:graphic>
          <a:graphicData uri="http://schemas.openxmlformats.org/drawingml/2006/table">
            <a:tbl>
              <a:tblPr firstRow="1">
                <a:noFill/>
                <a:tableStyleId>{2107B2B8-9C63-4824-81AC-F243A01BBD21}</a:tableStyleId>
              </a:tblPr>
              <a:tblGrid>
                <a:gridCol w="2236750"/>
                <a:gridCol w="2236750"/>
                <a:gridCol w="2236750"/>
                <a:gridCol w="2236750"/>
                <a:gridCol w="2236750"/>
              </a:tblGrid>
              <a:tr h="608925">
                <a:tc>
                  <a:txBody>
                    <a:bodyPr/>
                    <a:lstStyle/>
                    <a:p>
                      <a:pPr indent="0" lvl="0" marL="0" marR="0" rtl="0" algn="ctr">
                        <a:lnSpc>
                          <a:spcPct val="171429"/>
                        </a:lnSpc>
                        <a:spcBef>
                          <a:spcPts val="0"/>
                        </a:spcBef>
                        <a:spcAft>
                          <a:spcPts val="0"/>
                        </a:spcAft>
                        <a:buClr>
                          <a:srgbClr val="000000"/>
                        </a:buClr>
                        <a:buSzPts val="1350"/>
                        <a:buFont typeface="Arial"/>
                        <a:buNone/>
                      </a:pPr>
                      <a:r>
                        <a:rPr b="1" lang="en-SG" sz="1600" u="none" cap="none" strike="noStrike">
                          <a:solidFill>
                            <a:srgbClr val="002060"/>
                          </a:solidFill>
                        </a:rPr>
                        <a:t>Category</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600" u="none" cap="none" strike="noStrike">
                          <a:solidFill>
                            <a:srgbClr val="002060"/>
                          </a:solidFill>
                        </a:rPr>
                        <a:t>Area of comparison</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https://www.glh.com.sg/</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https://pawleck.com.sg</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u="none" cap="none" strike="noStrike">
                          <a:solidFill>
                            <a:srgbClr val="002060"/>
                          </a:solidFill>
                        </a:rPr>
                        <a:t>https://www.techtimia.com</a:t>
                      </a:r>
                      <a:endParaRPr/>
                    </a:p>
                  </a:txBody>
                  <a:tcPr marT="91425" marB="91425" marR="91425" marL="91425" anchor="b"/>
                </a:tc>
              </a:tr>
              <a:tr h="152400">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Marketing Tools</a:t>
                      </a:r>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Use of Analytics</a:t>
                      </a:r>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None</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 data</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 data</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r>
              <a:tr h="334650">
                <a:tc>
                  <a:txBody>
                    <a:bodyPr/>
                    <a:lstStyle/>
                    <a:p>
                      <a:pPr indent="0" lvl="0" marL="0" marR="0" rtl="0" algn="l">
                        <a:lnSpc>
                          <a:spcPct val="171429"/>
                        </a:lnSpc>
                        <a:spcBef>
                          <a:spcPts val="0"/>
                        </a:spcBef>
                        <a:spcAft>
                          <a:spcPts val="0"/>
                        </a:spcAft>
                        <a:buClr>
                          <a:srgbClr val="000000"/>
                        </a:buClr>
                        <a:buSzPts val="1450"/>
                        <a:buFont typeface="Arial"/>
                        <a:buNone/>
                      </a:pPr>
                      <a:r>
                        <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Email Marketing Integration</a:t>
                      </a:r>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None</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 data</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 data</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r>
              <a:tr h="152400">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Customer Engagement</a:t>
                      </a:r>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Reviews and Testimonials</a:t>
                      </a:r>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None</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None</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None</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r>
              <a:tr h="534950">
                <a:tc>
                  <a:txBody>
                    <a:bodyPr/>
                    <a:lstStyle/>
                    <a:p>
                      <a:pPr indent="0" lvl="0" marL="0" marR="0" rtl="0" algn="l">
                        <a:lnSpc>
                          <a:spcPct val="171429"/>
                        </a:lnSpc>
                        <a:spcBef>
                          <a:spcPts val="0"/>
                        </a:spcBef>
                        <a:spcAft>
                          <a:spcPts val="0"/>
                        </a:spcAft>
                        <a:buClr>
                          <a:srgbClr val="000000"/>
                        </a:buClr>
                        <a:buSzPts val="1450"/>
                        <a:buFont typeface="Arial"/>
                        <a:buNone/>
                      </a:pPr>
                      <a:r>
                        <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Interactive Elements</a:t>
                      </a:r>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Contact us form</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Contact us form</a:t>
                      </a:r>
                      <a:endParaRPr/>
                    </a:p>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Whatapp button</a:t>
                      </a:r>
                      <a:endParaRPr sz="1200" u="none" cap="none" strike="noStrike">
                        <a:solidFill>
                          <a:srgbClr val="002060"/>
                        </a:solidFill>
                        <a:latin typeface="Century Gothic"/>
                        <a:ea typeface="Century Gothic"/>
                        <a:cs typeface="Century Gothic"/>
                        <a:sym typeface="Century Gothic"/>
                      </a:endParaRPr>
                    </a:p>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Online Shop</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c>
                  <a:txBody>
                    <a:bodyPr/>
                    <a:lstStyle/>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Contact us form</a:t>
                      </a:r>
                      <a:endParaRPr/>
                    </a:p>
                    <a:p>
                      <a:pPr indent="0" lvl="0" marL="0" marR="0" rtl="0" algn="l">
                        <a:lnSpc>
                          <a:spcPct val="171429"/>
                        </a:lnSpc>
                        <a:spcBef>
                          <a:spcPts val="0"/>
                        </a:spcBef>
                        <a:spcAft>
                          <a:spcPts val="0"/>
                        </a:spcAft>
                        <a:buClr>
                          <a:srgbClr val="000000"/>
                        </a:buClr>
                        <a:buSzPts val="1450"/>
                        <a:buFont typeface="Arial"/>
                        <a:buNone/>
                      </a:pPr>
                      <a:r>
                        <a:rPr lang="en-SG" sz="1200" u="none" cap="none" strike="noStrike">
                          <a:solidFill>
                            <a:srgbClr val="002060"/>
                          </a:solidFill>
                          <a:latin typeface="Century Gothic"/>
                          <a:ea typeface="Century Gothic"/>
                          <a:cs typeface="Century Gothic"/>
                          <a:sym typeface="Century Gothic"/>
                        </a:rPr>
                        <a:t>WhatsApp contact</a:t>
                      </a:r>
                      <a:endParaRPr sz="1200" u="none" cap="none" strike="noStrike">
                        <a:solidFill>
                          <a:srgbClr val="002060"/>
                        </a:solidFill>
                        <a:latin typeface="Century Gothic"/>
                        <a:ea typeface="Century Gothic"/>
                        <a:cs typeface="Century Gothic"/>
                        <a:sym typeface="Century Gothic"/>
                      </a:endParaRPr>
                    </a:p>
                  </a:txBody>
                  <a:tcPr marT="91425" marB="91425" marR="91425" marL="91425" anchor="ctr"/>
                </a:tc>
              </a:tr>
            </a:tbl>
          </a:graphicData>
        </a:graphic>
      </p:graphicFrame>
      <p:sp>
        <p:nvSpPr>
          <p:cNvPr id="310" name="Google Shape;310;p27"/>
          <p:cNvSpPr txBox="1"/>
          <p:nvPr>
            <p:ph type="title"/>
          </p:nvPr>
        </p:nvSpPr>
        <p:spPr>
          <a:xfrm>
            <a:off x="838200" y="365125"/>
            <a:ext cx="10515600" cy="8286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Competitive Analysis – Website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838200" y="220132"/>
            <a:ext cx="10515600" cy="7593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Competitive Analysis – Social media</a:t>
            </a:r>
            <a:endParaRPr/>
          </a:p>
        </p:txBody>
      </p:sp>
      <p:graphicFrame>
        <p:nvGraphicFramePr>
          <p:cNvPr id="316" name="Google Shape;316;p28"/>
          <p:cNvGraphicFramePr/>
          <p:nvPr/>
        </p:nvGraphicFramePr>
        <p:xfrm>
          <a:off x="935019" y="979487"/>
          <a:ext cx="3000000" cy="3000000"/>
        </p:xfrm>
        <a:graphic>
          <a:graphicData uri="http://schemas.openxmlformats.org/drawingml/2006/table">
            <a:tbl>
              <a:tblPr bandRow="1" firstRow="1">
                <a:noFill/>
                <a:tableStyleId>{2107B2B8-9C63-4824-81AC-F243A01BBD21}</a:tableStyleId>
              </a:tblPr>
              <a:tblGrid>
                <a:gridCol w="4134875"/>
                <a:gridCol w="1879475"/>
                <a:gridCol w="1879475"/>
                <a:gridCol w="1879475"/>
              </a:tblGrid>
              <a:tr h="324975">
                <a:tc>
                  <a:txBody>
                    <a:bodyPr/>
                    <a:lstStyle/>
                    <a:p>
                      <a:pPr indent="0" lvl="0" marL="0" marR="0" rtl="0" algn="l">
                        <a:spcBef>
                          <a:spcPts val="0"/>
                        </a:spcBef>
                        <a:spcAft>
                          <a:spcPts val="0"/>
                        </a:spcAft>
                        <a:buNone/>
                      </a:pPr>
                      <a:r>
                        <a:t/>
                      </a:r>
                      <a:endParaRPr sz="1800">
                        <a:solidFill>
                          <a:srgbClr val="002060"/>
                        </a:solidFill>
                      </a:endParaRPr>
                    </a:p>
                  </a:txBody>
                  <a:tcPr marT="45725" marB="45725" marR="91450" marL="91450"/>
                </a:tc>
                <a:tc>
                  <a:txBody>
                    <a:bodyPr/>
                    <a:lstStyle/>
                    <a:p>
                      <a:pPr indent="0" lvl="0" marL="0" marR="0" rtl="0" algn="l">
                        <a:spcBef>
                          <a:spcPts val="0"/>
                        </a:spcBef>
                        <a:spcAft>
                          <a:spcPts val="0"/>
                        </a:spcAft>
                        <a:buNone/>
                      </a:pPr>
                      <a:r>
                        <a:rPr lang="en-SG" sz="1800">
                          <a:solidFill>
                            <a:srgbClr val="002060"/>
                          </a:solidFill>
                        </a:rPr>
                        <a:t>Facebook</a:t>
                      </a:r>
                      <a:endParaRPr sz="1800">
                        <a:solidFill>
                          <a:srgbClr val="002060"/>
                        </a:solidFill>
                      </a:endParaRPr>
                    </a:p>
                  </a:txBody>
                  <a:tcPr marT="45725" marB="45725" marR="91450" marL="91450"/>
                </a:tc>
                <a:tc>
                  <a:txBody>
                    <a:bodyPr/>
                    <a:lstStyle/>
                    <a:p>
                      <a:pPr indent="0" lvl="0" marL="0" marR="0" rtl="0" algn="l">
                        <a:spcBef>
                          <a:spcPts val="0"/>
                        </a:spcBef>
                        <a:spcAft>
                          <a:spcPts val="0"/>
                        </a:spcAft>
                        <a:buNone/>
                      </a:pPr>
                      <a:r>
                        <a:rPr lang="en-SG" sz="1800">
                          <a:solidFill>
                            <a:srgbClr val="002060"/>
                          </a:solidFill>
                        </a:rPr>
                        <a:t>Instagram</a:t>
                      </a:r>
                      <a:endParaRPr sz="1800">
                        <a:solidFill>
                          <a:srgbClr val="002060"/>
                        </a:solidFill>
                      </a:endParaRPr>
                    </a:p>
                  </a:txBody>
                  <a:tcPr marT="45725" marB="45725" marR="91450" marL="91450"/>
                </a:tc>
                <a:tc>
                  <a:txBody>
                    <a:bodyPr/>
                    <a:lstStyle/>
                    <a:p>
                      <a:pPr indent="0" lvl="0" marL="0" marR="0" rtl="0" algn="l">
                        <a:spcBef>
                          <a:spcPts val="0"/>
                        </a:spcBef>
                        <a:spcAft>
                          <a:spcPts val="0"/>
                        </a:spcAft>
                        <a:buNone/>
                      </a:pPr>
                      <a:r>
                        <a:rPr lang="en-SG" sz="1800">
                          <a:solidFill>
                            <a:srgbClr val="002060"/>
                          </a:solidFill>
                        </a:rPr>
                        <a:t>TikTok</a:t>
                      </a:r>
                      <a:endParaRPr sz="1800">
                        <a:solidFill>
                          <a:srgbClr val="002060"/>
                        </a:solidFill>
                      </a:endParaRPr>
                    </a:p>
                  </a:txBody>
                  <a:tcPr marT="45725" marB="45725" marR="91450" marL="91450"/>
                </a:tc>
              </a:tr>
              <a:tr h="324975">
                <a:tc>
                  <a:txBody>
                    <a:bodyPr/>
                    <a:lstStyle/>
                    <a:p>
                      <a:pPr indent="0" lvl="0" marL="0" marR="0" rtl="0" algn="l">
                        <a:spcBef>
                          <a:spcPts val="0"/>
                        </a:spcBef>
                        <a:spcAft>
                          <a:spcPts val="0"/>
                        </a:spcAft>
                        <a:buNone/>
                      </a:pPr>
                      <a:r>
                        <a:rPr b="0" lang="en-SG" sz="1800">
                          <a:solidFill>
                            <a:srgbClr val="002060"/>
                          </a:solidFill>
                        </a:rPr>
                        <a:t>Guan Lee Hoe Engineering Pte Ltd</a:t>
                      </a:r>
                      <a:endParaRPr b="0" sz="1800">
                        <a:solidFill>
                          <a:srgbClr val="002060"/>
                        </a:solidFill>
                      </a:endParaRPr>
                    </a:p>
                  </a:txBody>
                  <a:tcPr marT="45725" marB="45725" marR="91450" marL="91450"/>
                </a:tc>
                <a:tc>
                  <a:txBody>
                    <a:bodyPr/>
                    <a:lstStyle/>
                    <a:p>
                      <a:pPr indent="0" lvl="0" marL="0" marR="0" rtl="0" algn="l">
                        <a:spcBef>
                          <a:spcPts val="0"/>
                        </a:spcBef>
                        <a:spcAft>
                          <a:spcPts val="0"/>
                        </a:spcAft>
                        <a:buNone/>
                      </a:pPr>
                      <a:r>
                        <a:rPr lang="en-SG" sz="1800">
                          <a:solidFill>
                            <a:srgbClr val="002060"/>
                          </a:solidFill>
                        </a:rPr>
                        <a:t> Presence </a:t>
                      </a:r>
                      <a:endParaRPr sz="1800">
                        <a:solidFill>
                          <a:srgbClr val="002060"/>
                        </a:solidFill>
                      </a:endParaRPr>
                    </a:p>
                  </a:txBody>
                  <a:tcPr marT="45725" marB="45725" marR="91450" marL="91450"/>
                </a:tc>
                <a:tc>
                  <a:txBody>
                    <a:bodyPr/>
                    <a:lstStyle/>
                    <a:p>
                      <a:pPr indent="0" lvl="0" marL="0" marR="0" rtl="0" algn="l">
                        <a:lnSpc>
                          <a:spcPct val="100000"/>
                        </a:lnSpc>
                        <a:spcBef>
                          <a:spcPts val="0"/>
                        </a:spcBef>
                        <a:spcAft>
                          <a:spcPts val="0"/>
                        </a:spcAft>
                        <a:buClr>
                          <a:srgbClr val="002060"/>
                        </a:buClr>
                        <a:buSzPts val="1800"/>
                        <a:buFont typeface="Century Gothic"/>
                        <a:buNone/>
                      </a:pPr>
                      <a:r>
                        <a:rPr lang="en-SG" sz="1800">
                          <a:solidFill>
                            <a:srgbClr val="002060"/>
                          </a:solidFill>
                        </a:rPr>
                        <a:t>No Presence </a:t>
                      </a:r>
                      <a:endParaRPr sz="1800">
                        <a:solidFill>
                          <a:srgbClr val="002060"/>
                        </a:solidFill>
                      </a:endParaRPr>
                    </a:p>
                  </a:txBody>
                  <a:tcPr marT="45725" marB="45725" marR="91450" marL="91450"/>
                </a:tc>
                <a:tc>
                  <a:txBody>
                    <a:bodyPr/>
                    <a:lstStyle/>
                    <a:p>
                      <a:pPr indent="0" lvl="0" marL="0" marR="0" rtl="0" algn="l">
                        <a:lnSpc>
                          <a:spcPct val="100000"/>
                        </a:lnSpc>
                        <a:spcBef>
                          <a:spcPts val="0"/>
                        </a:spcBef>
                        <a:spcAft>
                          <a:spcPts val="0"/>
                        </a:spcAft>
                        <a:buClr>
                          <a:srgbClr val="002060"/>
                        </a:buClr>
                        <a:buSzPts val="1800"/>
                        <a:buFont typeface="Century Gothic"/>
                        <a:buNone/>
                      </a:pPr>
                      <a:r>
                        <a:rPr lang="en-SG" sz="1800">
                          <a:solidFill>
                            <a:srgbClr val="002060"/>
                          </a:solidFill>
                        </a:rPr>
                        <a:t>No Presence</a:t>
                      </a:r>
                      <a:endParaRPr sz="1800">
                        <a:solidFill>
                          <a:srgbClr val="002060"/>
                        </a:solidFill>
                      </a:endParaRPr>
                    </a:p>
                  </a:txBody>
                  <a:tcPr marT="45725" marB="45725" marR="91450" marL="91450"/>
                </a:tc>
              </a:tr>
              <a:tr h="324975">
                <a:tc>
                  <a:txBody>
                    <a:bodyPr/>
                    <a:lstStyle/>
                    <a:p>
                      <a:pPr indent="0" lvl="0" marL="0" marR="0" rtl="0" algn="l">
                        <a:lnSpc>
                          <a:spcPct val="100000"/>
                        </a:lnSpc>
                        <a:spcBef>
                          <a:spcPts val="0"/>
                        </a:spcBef>
                        <a:spcAft>
                          <a:spcPts val="0"/>
                        </a:spcAft>
                        <a:buClr>
                          <a:srgbClr val="002060"/>
                        </a:buClr>
                        <a:buSzPts val="1800"/>
                        <a:buFont typeface="Century Gothic"/>
                        <a:buNone/>
                      </a:pPr>
                      <a:r>
                        <a:rPr lang="en-SG" sz="1800">
                          <a:solidFill>
                            <a:srgbClr val="002060"/>
                          </a:solidFill>
                        </a:rPr>
                        <a:t>Paw Leck </a:t>
                      </a:r>
                      <a:r>
                        <a:rPr b="0" lang="en-SG" sz="1800">
                          <a:solidFill>
                            <a:srgbClr val="002060"/>
                          </a:solidFill>
                        </a:rPr>
                        <a:t>Engineering Pte Ltd</a:t>
                      </a:r>
                      <a:endParaRPr sz="1800">
                        <a:solidFill>
                          <a:srgbClr val="002060"/>
                        </a:solidFill>
                      </a:endParaRPr>
                    </a:p>
                  </a:txBody>
                  <a:tcPr marT="45725" marB="45725" marR="91450" marL="91450"/>
                </a:tc>
                <a:tc>
                  <a:txBody>
                    <a:bodyPr/>
                    <a:lstStyle/>
                    <a:p>
                      <a:pPr indent="0" lvl="0" marL="0" marR="0" rtl="0" algn="l">
                        <a:spcBef>
                          <a:spcPts val="0"/>
                        </a:spcBef>
                        <a:spcAft>
                          <a:spcPts val="0"/>
                        </a:spcAft>
                        <a:buNone/>
                      </a:pPr>
                      <a:r>
                        <a:rPr lang="en-SG" sz="1800">
                          <a:solidFill>
                            <a:srgbClr val="002060"/>
                          </a:solidFill>
                        </a:rPr>
                        <a:t> Presence </a:t>
                      </a:r>
                      <a:endParaRPr sz="1800">
                        <a:solidFill>
                          <a:srgbClr val="002060"/>
                        </a:solidFill>
                      </a:endParaRPr>
                    </a:p>
                  </a:txBody>
                  <a:tcPr marT="45725" marB="45725" marR="91450" marL="91450"/>
                </a:tc>
                <a:tc>
                  <a:txBody>
                    <a:bodyPr/>
                    <a:lstStyle/>
                    <a:p>
                      <a:pPr indent="0" lvl="0" marL="0" marR="0" rtl="0" algn="l">
                        <a:lnSpc>
                          <a:spcPct val="100000"/>
                        </a:lnSpc>
                        <a:spcBef>
                          <a:spcPts val="0"/>
                        </a:spcBef>
                        <a:spcAft>
                          <a:spcPts val="0"/>
                        </a:spcAft>
                        <a:buClr>
                          <a:srgbClr val="002060"/>
                        </a:buClr>
                        <a:buSzPts val="1800"/>
                        <a:buFont typeface="Century Gothic"/>
                        <a:buNone/>
                      </a:pPr>
                      <a:r>
                        <a:rPr lang="en-SG" sz="1800">
                          <a:solidFill>
                            <a:srgbClr val="002060"/>
                          </a:solidFill>
                        </a:rPr>
                        <a:t> Presence </a:t>
                      </a:r>
                      <a:endParaRPr sz="1800">
                        <a:solidFill>
                          <a:srgbClr val="002060"/>
                        </a:solidFill>
                      </a:endParaRPr>
                    </a:p>
                  </a:txBody>
                  <a:tcPr marT="45725" marB="45725" marR="91450" marL="91450"/>
                </a:tc>
                <a:tc>
                  <a:txBody>
                    <a:bodyPr/>
                    <a:lstStyle/>
                    <a:p>
                      <a:pPr indent="0" lvl="0" marL="0" marR="0" rtl="0" algn="l">
                        <a:lnSpc>
                          <a:spcPct val="100000"/>
                        </a:lnSpc>
                        <a:spcBef>
                          <a:spcPts val="0"/>
                        </a:spcBef>
                        <a:spcAft>
                          <a:spcPts val="0"/>
                        </a:spcAft>
                        <a:buClr>
                          <a:srgbClr val="002060"/>
                        </a:buClr>
                        <a:buSzPts val="1800"/>
                        <a:buFont typeface="Century Gothic"/>
                        <a:buNone/>
                      </a:pPr>
                      <a:r>
                        <a:rPr lang="en-SG" sz="1800">
                          <a:solidFill>
                            <a:srgbClr val="002060"/>
                          </a:solidFill>
                        </a:rPr>
                        <a:t>No Presence</a:t>
                      </a:r>
                      <a:endParaRPr sz="1800">
                        <a:solidFill>
                          <a:srgbClr val="002060"/>
                        </a:solidFill>
                      </a:endParaRPr>
                    </a:p>
                  </a:txBody>
                  <a:tcPr marT="45725" marB="45725" marR="91450" marL="91450"/>
                </a:tc>
              </a:tr>
              <a:tr h="568675">
                <a:tc>
                  <a:txBody>
                    <a:bodyPr/>
                    <a:lstStyle/>
                    <a:p>
                      <a:pPr indent="0" lvl="0" marL="0" marR="0" rtl="0" algn="l">
                        <a:lnSpc>
                          <a:spcPct val="100000"/>
                        </a:lnSpc>
                        <a:spcBef>
                          <a:spcPts val="0"/>
                        </a:spcBef>
                        <a:spcAft>
                          <a:spcPts val="0"/>
                        </a:spcAft>
                        <a:buClr>
                          <a:srgbClr val="002060"/>
                        </a:buClr>
                        <a:buSzPts val="1800"/>
                        <a:buFont typeface="Century Gothic"/>
                        <a:buNone/>
                      </a:pPr>
                      <a:r>
                        <a:rPr lang="en-SG" sz="1800">
                          <a:solidFill>
                            <a:srgbClr val="002060"/>
                          </a:solidFill>
                          <a:latin typeface="Century Gothic"/>
                          <a:ea typeface="Century Gothic"/>
                          <a:cs typeface="Century Gothic"/>
                          <a:sym typeface="Century Gothic"/>
                        </a:rPr>
                        <a:t>Techtimia Engineering Pte Ltd</a:t>
                      </a:r>
                      <a:endParaRPr sz="1800">
                        <a:solidFill>
                          <a:srgbClr val="002060"/>
                        </a:solidFill>
                        <a:latin typeface="Century Gothic"/>
                        <a:ea typeface="Century Gothic"/>
                        <a:cs typeface="Century Gothic"/>
                        <a:sym typeface="Century Gothic"/>
                      </a:endParaRPr>
                    </a:p>
                  </a:txBody>
                  <a:tcPr marT="45725" marB="45725" marR="91450" marL="91450"/>
                </a:tc>
                <a:tc>
                  <a:txBody>
                    <a:bodyPr/>
                    <a:lstStyle/>
                    <a:p>
                      <a:pPr indent="0" lvl="0" marL="0" marR="0" rtl="0" algn="l">
                        <a:spcBef>
                          <a:spcPts val="0"/>
                        </a:spcBef>
                        <a:spcAft>
                          <a:spcPts val="0"/>
                        </a:spcAft>
                        <a:buNone/>
                      </a:pPr>
                      <a:r>
                        <a:rPr lang="en-SG" sz="1800">
                          <a:solidFill>
                            <a:srgbClr val="002060"/>
                          </a:solidFill>
                        </a:rPr>
                        <a:t> Presence </a:t>
                      </a:r>
                      <a:endParaRPr sz="1800">
                        <a:solidFill>
                          <a:srgbClr val="002060"/>
                        </a:solidFill>
                      </a:endParaRPr>
                    </a:p>
                  </a:txBody>
                  <a:tcPr marT="45725" marB="45725" marR="91450" marL="91450"/>
                </a:tc>
                <a:tc>
                  <a:txBody>
                    <a:bodyPr/>
                    <a:lstStyle/>
                    <a:p>
                      <a:pPr indent="0" lvl="0" marL="0" marR="0" rtl="0" algn="l">
                        <a:lnSpc>
                          <a:spcPct val="100000"/>
                        </a:lnSpc>
                        <a:spcBef>
                          <a:spcPts val="0"/>
                        </a:spcBef>
                        <a:spcAft>
                          <a:spcPts val="0"/>
                        </a:spcAft>
                        <a:buClr>
                          <a:srgbClr val="002060"/>
                        </a:buClr>
                        <a:buSzPts val="1800"/>
                        <a:buFont typeface="Century Gothic"/>
                        <a:buNone/>
                      </a:pPr>
                      <a:r>
                        <a:rPr lang="en-SG" sz="1800">
                          <a:solidFill>
                            <a:srgbClr val="002060"/>
                          </a:solidFill>
                        </a:rPr>
                        <a:t> No Presence </a:t>
                      </a:r>
                      <a:endParaRPr sz="1800">
                        <a:solidFill>
                          <a:srgbClr val="002060"/>
                        </a:solidFill>
                      </a:endParaRPr>
                    </a:p>
                  </a:txBody>
                  <a:tcPr marT="45725" marB="45725" marR="91450" marL="91450"/>
                </a:tc>
                <a:tc>
                  <a:txBody>
                    <a:bodyPr/>
                    <a:lstStyle/>
                    <a:p>
                      <a:pPr indent="0" lvl="0" marL="0" marR="0" rtl="0" algn="l">
                        <a:lnSpc>
                          <a:spcPct val="100000"/>
                        </a:lnSpc>
                        <a:spcBef>
                          <a:spcPts val="0"/>
                        </a:spcBef>
                        <a:spcAft>
                          <a:spcPts val="0"/>
                        </a:spcAft>
                        <a:buClr>
                          <a:srgbClr val="002060"/>
                        </a:buClr>
                        <a:buSzPts val="1800"/>
                        <a:buFont typeface="Century Gothic"/>
                        <a:buNone/>
                      </a:pPr>
                      <a:r>
                        <a:rPr lang="en-SG" sz="1800">
                          <a:solidFill>
                            <a:srgbClr val="002060"/>
                          </a:solidFill>
                        </a:rPr>
                        <a:t>No Presence</a:t>
                      </a:r>
                      <a:endParaRPr sz="1800">
                        <a:solidFill>
                          <a:srgbClr val="002060"/>
                        </a:solidFill>
                      </a:endParaRPr>
                    </a:p>
                  </a:txBody>
                  <a:tcPr marT="45725" marB="45725" marR="91450" marL="91450"/>
                </a:tc>
              </a:tr>
            </a:tbl>
          </a:graphicData>
        </a:graphic>
      </p:graphicFrame>
      <p:sp>
        <p:nvSpPr>
          <p:cNvPr id="317" name="Google Shape;317;p28"/>
          <p:cNvSpPr txBox="1"/>
          <p:nvPr/>
        </p:nvSpPr>
        <p:spPr>
          <a:xfrm>
            <a:off x="719667" y="2909929"/>
            <a:ext cx="10913533"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SG" sz="1800">
                <a:solidFill>
                  <a:srgbClr val="002060"/>
                </a:solidFill>
                <a:highlight>
                  <a:srgbClr val="FFFFFF"/>
                </a:highlight>
                <a:latin typeface="Arial"/>
                <a:ea typeface="Arial"/>
                <a:cs typeface="Arial"/>
                <a:sym typeface="Arial"/>
              </a:rPr>
              <a:t>Facebook has approximately </a:t>
            </a:r>
            <a:r>
              <a:rPr b="1" i="0" lang="en-SG" sz="1800">
                <a:solidFill>
                  <a:srgbClr val="002060"/>
                </a:solidFill>
                <a:highlight>
                  <a:srgbClr val="FFFFFF"/>
                </a:highlight>
                <a:latin typeface="Arial"/>
                <a:ea typeface="Arial"/>
                <a:cs typeface="Arial"/>
                <a:sym typeface="Arial"/>
              </a:rPr>
              <a:t>3.70 million</a:t>
            </a:r>
            <a:r>
              <a:rPr b="0" i="0" lang="en-SG" sz="1800">
                <a:solidFill>
                  <a:srgbClr val="002060"/>
                </a:solidFill>
                <a:highlight>
                  <a:srgbClr val="FFFFFF"/>
                </a:highlight>
                <a:latin typeface="Arial"/>
                <a:ea typeface="Arial"/>
                <a:cs typeface="Arial"/>
                <a:sym typeface="Arial"/>
              </a:rPr>
              <a:t> active users in Singapore. *</a:t>
            </a:r>
            <a:endParaRPr b="0" i="0" sz="1800">
              <a:solidFill>
                <a:srgbClr val="002060"/>
              </a:solidFill>
              <a:highlight>
                <a:srgbClr val="FFFFFF"/>
              </a:highlight>
              <a:latin typeface="Arial"/>
              <a:ea typeface="Arial"/>
              <a:cs typeface="Arial"/>
              <a:sym typeface="Arial"/>
            </a:endParaRPr>
          </a:p>
          <a:p>
            <a:pPr indent="0" lvl="0" marL="0" marR="0" rtl="0" algn="l">
              <a:spcBef>
                <a:spcPts val="0"/>
              </a:spcBef>
              <a:spcAft>
                <a:spcPts val="0"/>
              </a:spcAft>
              <a:buNone/>
            </a:pPr>
            <a:r>
              <a:rPr b="0" i="0" lang="en-SG" sz="1800">
                <a:solidFill>
                  <a:srgbClr val="002060"/>
                </a:solidFill>
                <a:highlight>
                  <a:srgbClr val="FFFFFF"/>
                </a:highlight>
                <a:latin typeface="Arial"/>
                <a:ea typeface="Arial"/>
                <a:cs typeface="Arial"/>
                <a:sym typeface="Arial"/>
              </a:rPr>
              <a:t>Instagram has approximately </a:t>
            </a:r>
            <a:r>
              <a:rPr b="1" i="0" lang="en-SG" sz="1800">
                <a:solidFill>
                  <a:srgbClr val="002060"/>
                </a:solidFill>
                <a:highlight>
                  <a:srgbClr val="FFFFFF"/>
                </a:highlight>
                <a:latin typeface="Arial"/>
                <a:ea typeface="Arial"/>
                <a:cs typeface="Arial"/>
                <a:sym typeface="Arial"/>
              </a:rPr>
              <a:t>3.15 million</a:t>
            </a:r>
            <a:r>
              <a:rPr b="0" i="0" lang="en-SG" sz="1800">
                <a:solidFill>
                  <a:srgbClr val="002060"/>
                </a:solidFill>
                <a:highlight>
                  <a:srgbClr val="FFFFFF"/>
                </a:highlight>
                <a:latin typeface="Arial"/>
                <a:ea typeface="Arial"/>
                <a:cs typeface="Arial"/>
                <a:sym typeface="Arial"/>
              </a:rPr>
              <a:t> active users in Singapore. *</a:t>
            </a:r>
            <a:endParaRPr b="0" i="0" sz="1800">
              <a:solidFill>
                <a:srgbClr val="002060"/>
              </a:solidFill>
              <a:highlight>
                <a:srgbClr val="FFFFFF"/>
              </a:highlight>
              <a:latin typeface="Arial"/>
              <a:ea typeface="Arial"/>
              <a:cs typeface="Arial"/>
              <a:sym typeface="Arial"/>
            </a:endParaRPr>
          </a:p>
          <a:p>
            <a:pPr indent="0" lvl="0" marL="0" marR="0" rtl="0" algn="l">
              <a:spcBef>
                <a:spcPts val="0"/>
              </a:spcBef>
              <a:spcAft>
                <a:spcPts val="0"/>
              </a:spcAft>
              <a:buNone/>
            </a:pPr>
            <a:r>
              <a:t/>
            </a:r>
            <a:endParaRPr b="0" i="0" sz="1800">
              <a:solidFill>
                <a:srgbClr val="002060"/>
              </a:solidFill>
              <a:highlight>
                <a:srgbClr val="FFFFFF"/>
              </a:highlight>
              <a:latin typeface="Arial"/>
              <a:ea typeface="Arial"/>
              <a:cs typeface="Arial"/>
              <a:sym typeface="Arial"/>
            </a:endParaRPr>
          </a:p>
          <a:p>
            <a:pPr indent="0" lvl="0" marL="0" marR="0" rtl="0" algn="l">
              <a:spcBef>
                <a:spcPts val="0"/>
              </a:spcBef>
              <a:spcAft>
                <a:spcPts val="0"/>
              </a:spcAft>
              <a:buNone/>
            </a:pPr>
            <a:r>
              <a:rPr b="0" i="0" lang="en-SG" sz="1800">
                <a:solidFill>
                  <a:srgbClr val="002060"/>
                </a:solidFill>
                <a:highlight>
                  <a:srgbClr val="FFFFFF"/>
                </a:highlight>
                <a:latin typeface="Arial"/>
                <a:ea typeface="Arial"/>
                <a:cs typeface="Arial"/>
                <a:sym typeface="Arial"/>
              </a:rPr>
              <a:t>Utilizing social media is vital for business growth, as it enables companies to expand their reach to new and untapped customer bases, drive </a:t>
            </a:r>
            <a:r>
              <a:rPr lang="en-SG" sz="1800">
                <a:solidFill>
                  <a:srgbClr val="002060"/>
                </a:solidFill>
                <a:highlight>
                  <a:srgbClr val="FFFFFF"/>
                </a:highlight>
                <a:latin typeface="Arial"/>
                <a:ea typeface="Arial"/>
                <a:cs typeface="Arial"/>
                <a:sym typeface="Arial"/>
              </a:rPr>
              <a:t>organic</a:t>
            </a:r>
            <a:r>
              <a:rPr b="0" i="0" lang="en-SG" sz="1800">
                <a:solidFill>
                  <a:srgbClr val="002060"/>
                </a:solidFill>
                <a:highlight>
                  <a:srgbClr val="FFFFFF"/>
                </a:highlight>
                <a:latin typeface="Arial"/>
                <a:ea typeface="Arial"/>
                <a:cs typeface="Arial"/>
                <a:sym typeface="Arial"/>
              </a:rPr>
              <a:t> traffic and open new markets</a:t>
            </a:r>
            <a:r>
              <a:rPr lang="en-SG" sz="1800">
                <a:solidFill>
                  <a:srgbClr val="002060"/>
                </a:solidFill>
                <a:highlight>
                  <a:srgbClr val="FFFFFF"/>
                </a:highlight>
                <a:latin typeface="Arial"/>
                <a:ea typeface="Arial"/>
                <a:cs typeface="Arial"/>
                <a:sym typeface="Arial"/>
              </a:rPr>
              <a:t> to get leads</a:t>
            </a:r>
            <a:endParaRPr/>
          </a:p>
          <a:p>
            <a:pPr indent="0" lvl="0" marL="0" marR="0" rtl="0" algn="l">
              <a:spcBef>
                <a:spcPts val="0"/>
              </a:spcBef>
              <a:spcAft>
                <a:spcPts val="0"/>
              </a:spcAft>
              <a:buNone/>
            </a:pPr>
            <a:r>
              <a:t/>
            </a:r>
            <a:endParaRPr sz="1800">
              <a:solidFill>
                <a:srgbClr val="002060"/>
              </a:solidFill>
              <a:highlight>
                <a:srgbClr val="FFFFFF"/>
              </a:highlight>
              <a:latin typeface="Arial"/>
              <a:ea typeface="Arial"/>
              <a:cs typeface="Arial"/>
              <a:sym typeface="Arial"/>
            </a:endParaRPr>
          </a:p>
          <a:p>
            <a:pPr indent="0" lvl="0" marL="0" marR="0" rtl="0" algn="l">
              <a:spcBef>
                <a:spcPts val="0"/>
              </a:spcBef>
              <a:spcAft>
                <a:spcPts val="0"/>
              </a:spcAft>
              <a:buNone/>
            </a:pPr>
            <a:r>
              <a:rPr lang="en-SG" sz="1800">
                <a:solidFill>
                  <a:srgbClr val="002060"/>
                </a:solidFill>
                <a:highlight>
                  <a:srgbClr val="FFFFFF"/>
                </a:highlight>
                <a:latin typeface="Arial"/>
                <a:ea typeface="Arial"/>
                <a:cs typeface="Arial"/>
                <a:sym typeface="Arial"/>
              </a:rPr>
              <a:t>Each social media platform is </a:t>
            </a:r>
            <a:r>
              <a:rPr b="0" i="0" lang="en-SG" sz="1800">
                <a:solidFill>
                  <a:srgbClr val="002060"/>
                </a:solidFill>
                <a:highlight>
                  <a:srgbClr val="FFFFFF"/>
                </a:highlight>
                <a:latin typeface="Arial"/>
                <a:ea typeface="Arial"/>
                <a:cs typeface="Arial"/>
                <a:sym typeface="Arial"/>
              </a:rPr>
              <a:t>suited for different marketing goals and target audiences. It is important to understand and leverage </a:t>
            </a:r>
            <a:r>
              <a:rPr lang="en-SG" sz="1800">
                <a:solidFill>
                  <a:srgbClr val="002060"/>
                </a:solidFill>
                <a:highlight>
                  <a:srgbClr val="FFFFFF"/>
                </a:highlight>
                <a:latin typeface="Arial"/>
                <a:ea typeface="Arial"/>
                <a:cs typeface="Arial"/>
                <a:sym typeface="Arial"/>
              </a:rPr>
              <a:t>on their </a:t>
            </a:r>
            <a:r>
              <a:rPr b="0" i="0" lang="en-SG" sz="1800">
                <a:solidFill>
                  <a:srgbClr val="002060"/>
                </a:solidFill>
                <a:highlight>
                  <a:srgbClr val="FFFFFF"/>
                </a:highlight>
                <a:latin typeface="Arial"/>
                <a:ea typeface="Arial"/>
                <a:cs typeface="Arial"/>
                <a:sym typeface="Arial"/>
              </a:rPr>
              <a:t> features:</a:t>
            </a:r>
            <a:endParaRPr sz="1800">
              <a:solidFill>
                <a:srgbClr val="002060"/>
              </a:solidFill>
              <a:highlight>
                <a:srgbClr val="FFFFFF"/>
              </a:highlight>
              <a:latin typeface="Arial"/>
              <a:ea typeface="Arial"/>
              <a:cs typeface="Arial"/>
              <a:sym typeface="Arial"/>
            </a:endParaRPr>
          </a:p>
          <a:p>
            <a:pPr indent="0" lvl="0" marL="0" marR="0" rtl="0" algn="l">
              <a:spcBef>
                <a:spcPts val="0"/>
              </a:spcBef>
              <a:spcAft>
                <a:spcPts val="0"/>
              </a:spcAft>
              <a:buNone/>
            </a:pPr>
            <a:r>
              <a:rPr b="0" i="0" lang="en-SG" sz="1800">
                <a:solidFill>
                  <a:srgbClr val="002060"/>
                </a:solidFill>
                <a:highlight>
                  <a:srgbClr val="FFFFFF"/>
                </a:highlight>
                <a:latin typeface="Arial"/>
                <a:ea typeface="Arial"/>
                <a:cs typeface="Arial"/>
                <a:sym typeface="Arial"/>
              </a:rPr>
              <a:t>Facebook</a:t>
            </a:r>
            <a:r>
              <a:rPr lang="en-SG" sz="1800">
                <a:solidFill>
                  <a:srgbClr val="002060"/>
                </a:solidFill>
                <a:highlight>
                  <a:srgbClr val="FFFFFF"/>
                </a:highlight>
                <a:latin typeface="Arial"/>
                <a:ea typeface="Arial"/>
                <a:cs typeface="Arial"/>
                <a:sym typeface="Arial"/>
              </a:rPr>
              <a:t>: Enhance customer engagement, building </a:t>
            </a:r>
            <a:r>
              <a:rPr b="0" i="0" lang="en-SG" sz="1800">
                <a:solidFill>
                  <a:srgbClr val="002060"/>
                </a:solidFill>
                <a:highlight>
                  <a:srgbClr val="FFFFFF"/>
                </a:highlight>
                <a:latin typeface="Arial"/>
                <a:ea typeface="Arial"/>
                <a:cs typeface="Arial"/>
                <a:sym typeface="Arial"/>
              </a:rPr>
              <a:t>brand loyalty</a:t>
            </a:r>
            <a:endParaRPr sz="1800">
              <a:solidFill>
                <a:srgbClr val="002060"/>
              </a:solidFill>
              <a:highlight>
                <a:srgbClr val="FFFFFF"/>
              </a:highlight>
              <a:latin typeface="Arial"/>
              <a:ea typeface="Arial"/>
              <a:cs typeface="Arial"/>
              <a:sym typeface="Arial"/>
            </a:endParaRPr>
          </a:p>
          <a:p>
            <a:pPr indent="0" lvl="0" marL="0" marR="0" rtl="0" algn="l">
              <a:spcBef>
                <a:spcPts val="0"/>
              </a:spcBef>
              <a:spcAft>
                <a:spcPts val="0"/>
              </a:spcAft>
              <a:buNone/>
            </a:pPr>
            <a:r>
              <a:rPr lang="en-SG" sz="1800">
                <a:solidFill>
                  <a:srgbClr val="002060"/>
                </a:solidFill>
                <a:highlight>
                  <a:srgbClr val="FFFFFF"/>
                </a:highlight>
                <a:latin typeface="Arial"/>
                <a:ea typeface="Arial"/>
                <a:cs typeface="Arial"/>
                <a:sym typeface="Arial"/>
              </a:rPr>
              <a:t>Instagram: High v</a:t>
            </a:r>
            <a:r>
              <a:rPr b="0" i="0" lang="en-SG" sz="1800">
                <a:solidFill>
                  <a:srgbClr val="002060"/>
                </a:solidFill>
                <a:highlight>
                  <a:srgbClr val="FFFFFF"/>
                </a:highlight>
                <a:latin typeface="Arial"/>
                <a:ea typeface="Arial"/>
                <a:cs typeface="Arial"/>
                <a:sym typeface="Arial"/>
              </a:rPr>
              <a:t>isual appeal and high user engagement</a:t>
            </a:r>
            <a:endParaRPr sz="1800">
              <a:solidFill>
                <a:srgbClr val="002060"/>
              </a:solidFill>
              <a:highlight>
                <a:srgbClr val="FFFFFF"/>
              </a:highlight>
              <a:latin typeface="Arial"/>
              <a:ea typeface="Arial"/>
              <a:cs typeface="Arial"/>
              <a:sym typeface="Arial"/>
            </a:endParaRPr>
          </a:p>
          <a:p>
            <a:pPr indent="0" lvl="0" marL="0" marR="0" rtl="0" algn="l">
              <a:spcBef>
                <a:spcPts val="0"/>
              </a:spcBef>
              <a:spcAft>
                <a:spcPts val="0"/>
              </a:spcAft>
              <a:buNone/>
            </a:pPr>
            <a:r>
              <a:rPr lang="en-SG" sz="1800">
                <a:solidFill>
                  <a:srgbClr val="002060"/>
                </a:solidFill>
                <a:highlight>
                  <a:srgbClr val="FFFFFF"/>
                </a:highlight>
                <a:latin typeface="Arial"/>
                <a:ea typeface="Arial"/>
                <a:cs typeface="Arial"/>
                <a:sym typeface="Arial"/>
              </a:rPr>
              <a:t>TikTok: </a:t>
            </a:r>
            <a:r>
              <a:rPr b="0" i="0" lang="en-SG" sz="1800">
                <a:solidFill>
                  <a:srgbClr val="002060"/>
                </a:solidFill>
                <a:highlight>
                  <a:srgbClr val="FFFFFF"/>
                </a:highlight>
                <a:latin typeface="Arial"/>
                <a:ea typeface="Arial"/>
                <a:cs typeface="Arial"/>
                <a:sym typeface="Arial"/>
              </a:rPr>
              <a:t>Increasing brand awareness</a:t>
            </a:r>
            <a:endParaRPr/>
          </a:p>
        </p:txBody>
      </p:sp>
      <p:sp>
        <p:nvSpPr>
          <p:cNvPr id="318" name="Google Shape;318;p28"/>
          <p:cNvSpPr txBox="1"/>
          <p:nvPr/>
        </p:nvSpPr>
        <p:spPr>
          <a:xfrm>
            <a:off x="205377" y="6499368"/>
            <a:ext cx="455023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200">
                <a:solidFill>
                  <a:schemeClr val="dk1"/>
                </a:solidFill>
                <a:latin typeface="Century Gothic"/>
                <a:ea typeface="Century Gothic"/>
                <a:cs typeface="Century Gothic"/>
                <a:sym typeface="Century Gothic"/>
              </a:rPr>
              <a:t>* https://datareportal.com/reports/digital-2024-singapore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838200" y="339725"/>
            <a:ext cx="10515600" cy="7186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Competitive Analysis – Social media</a:t>
            </a:r>
            <a:endParaRPr/>
          </a:p>
        </p:txBody>
      </p:sp>
      <p:sp>
        <p:nvSpPr>
          <p:cNvPr id="324" name="Google Shape;324;p29"/>
          <p:cNvSpPr txBox="1"/>
          <p:nvPr>
            <p:ph idx="1" type="body"/>
          </p:nvPr>
        </p:nvSpPr>
        <p:spPr>
          <a:xfrm>
            <a:off x="5204470" y="3581401"/>
            <a:ext cx="688330" cy="889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b="1" lang="en-SG"/>
              <a:t>vs</a:t>
            </a:r>
            <a:endParaRPr b="1"/>
          </a:p>
        </p:txBody>
      </p:sp>
      <p:pic>
        <p:nvPicPr>
          <p:cNvPr id="325" name="Google Shape;325;p29"/>
          <p:cNvPicPr preferRelativeResize="0"/>
          <p:nvPr/>
        </p:nvPicPr>
        <p:blipFill rotWithShape="1">
          <a:blip r:embed="rId3">
            <a:alphaModFix/>
          </a:blip>
          <a:srcRect b="0" l="0" r="0" t="0"/>
          <a:stretch/>
        </p:blipFill>
        <p:spPr>
          <a:xfrm>
            <a:off x="5712470" y="1058333"/>
            <a:ext cx="5147860" cy="4087886"/>
          </a:xfrm>
          <a:prstGeom prst="rect">
            <a:avLst/>
          </a:prstGeom>
          <a:noFill/>
          <a:ln>
            <a:noFill/>
          </a:ln>
        </p:spPr>
      </p:pic>
      <p:pic>
        <p:nvPicPr>
          <p:cNvPr id="326" name="Google Shape;326;p29"/>
          <p:cNvPicPr preferRelativeResize="0"/>
          <p:nvPr/>
        </p:nvPicPr>
        <p:blipFill rotWithShape="1">
          <a:blip r:embed="rId4">
            <a:alphaModFix/>
          </a:blip>
          <a:srcRect b="0" l="0" r="0" t="0"/>
          <a:stretch/>
        </p:blipFill>
        <p:spPr>
          <a:xfrm>
            <a:off x="419100" y="2006600"/>
            <a:ext cx="4696470" cy="3702189"/>
          </a:xfrm>
          <a:prstGeom prst="rect">
            <a:avLst/>
          </a:prstGeom>
          <a:noFill/>
          <a:ln>
            <a:noFill/>
          </a:ln>
        </p:spPr>
      </p:pic>
      <p:pic>
        <p:nvPicPr>
          <p:cNvPr id="327" name="Google Shape;327;p29"/>
          <p:cNvPicPr preferRelativeResize="0"/>
          <p:nvPr/>
        </p:nvPicPr>
        <p:blipFill rotWithShape="1">
          <a:blip r:embed="rId5">
            <a:alphaModFix/>
          </a:blip>
          <a:srcRect b="0" l="0" r="0" t="0"/>
          <a:stretch/>
        </p:blipFill>
        <p:spPr>
          <a:xfrm>
            <a:off x="7926317" y="3581400"/>
            <a:ext cx="4102439" cy="3194762"/>
          </a:xfrm>
          <a:prstGeom prst="rect">
            <a:avLst/>
          </a:prstGeom>
          <a:noFill/>
          <a:ln>
            <a:noFill/>
          </a:ln>
        </p:spPr>
      </p:pic>
      <p:sp>
        <p:nvSpPr>
          <p:cNvPr id="328" name="Google Shape;328;p29"/>
          <p:cNvSpPr txBox="1"/>
          <p:nvPr/>
        </p:nvSpPr>
        <p:spPr>
          <a:xfrm>
            <a:off x="419100" y="1149211"/>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Facebook</a:t>
            </a:r>
            <a:endParaRPr b="1" sz="1800">
              <a:solidFill>
                <a:srgbClr val="002060"/>
              </a:solidFill>
              <a:latin typeface="Century Gothic"/>
              <a:ea typeface="Century Gothic"/>
              <a:cs typeface="Century Gothic"/>
              <a:sym typeface="Century Gothic"/>
            </a:endParaRPr>
          </a:p>
        </p:txBody>
      </p:sp>
      <p:sp>
        <p:nvSpPr>
          <p:cNvPr id="329" name="Google Shape;329;p29"/>
          <p:cNvSpPr txBox="1"/>
          <p:nvPr/>
        </p:nvSpPr>
        <p:spPr>
          <a:xfrm>
            <a:off x="419100" y="1654201"/>
            <a:ext cx="25273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rgbClr val="002060"/>
                </a:solidFill>
                <a:latin typeface="Century Gothic"/>
                <a:ea typeface="Century Gothic"/>
                <a:cs typeface="Century Gothic"/>
                <a:sym typeface="Century Gothic"/>
              </a:rPr>
              <a:t>Guan Lee Hoe</a:t>
            </a:r>
            <a:endParaRPr sz="1800">
              <a:solidFill>
                <a:srgbClr val="002060"/>
              </a:solidFill>
              <a:latin typeface="Century Gothic"/>
              <a:ea typeface="Century Gothic"/>
              <a:cs typeface="Century Gothic"/>
              <a:sym typeface="Century Gothic"/>
            </a:endParaRPr>
          </a:p>
        </p:txBody>
      </p:sp>
      <p:sp>
        <p:nvSpPr>
          <p:cNvPr id="330" name="Google Shape;330;p29"/>
          <p:cNvSpPr txBox="1"/>
          <p:nvPr/>
        </p:nvSpPr>
        <p:spPr>
          <a:xfrm>
            <a:off x="6242809" y="5454652"/>
            <a:ext cx="16835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rgbClr val="002060"/>
                </a:solidFill>
                <a:latin typeface="Century Gothic"/>
                <a:ea typeface="Century Gothic"/>
                <a:cs typeface="Century Gothic"/>
                <a:sym typeface="Century Gothic"/>
              </a:rPr>
              <a:t>Paw Leck</a:t>
            </a:r>
            <a:endParaRPr sz="1800">
              <a:solidFill>
                <a:srgbClr val="002060"/>
              </a:solidFill>
              <a:latin typeface="Century Gothic"/>
              <a:ea typeface="Century Gothic"/>
              <a:cs typeface="Century Gothic"/>
              <a:sym typeface="Century Gothic"/>
            </a:endParaRPr>
          </a:p>
        </p:txBody>
      </p:sp>
      <p:sp>
        <p:nvSpPr>
          <p:cNvPr id="331" name="Google Shape;331;p29"/>
          <p:cNvSpPr txBox="1"/>
          <p:nvPr/>
        </p:nvSpPr>
        <p:spPr>
          <a:xfrm>
            <a:off x="6006124" y="6148943"/>
            <a:ext cx="1346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rgbClr val="002060"/>
                </a:solidFill>
                <a:latin typeface="Century Gothic"/>
                <a:ea typeface="Century Gothic"/>
                <a:cs typeface="Century Gothic"/>
                <a:sym typeface="Century Gothic"/>
              </a:rPr>
              <a:t>Techtimia</a:t>
            </a:r>
            <a:endParaRPr sz="1800">
              <a:solidFill>
                <a:srgbClr val="002060"/>
              </a:solidFill>
              <a:latin typeface="Century Gothic"/>
              <a:ea typeface="Century Gothic"/>
              <a:cs typeface="Century Gothic"/>
              <a:sym typeface="Century Gothic"/>
            </a:endParaRPr>
          </a:p>
        </p:txBody>
      </p:sp>
      <p:pic>
        <p:nvPicPr>
          <p:cNvPr descr="A green arrow pointing to the right&#10;&#10;Description automatically generated" id="332" name="Google Shape;332;p29"/>
          <p:cNvPicPr preferRelativeResize="0"/>
          <p:nvPr/>
        </p:nvPicPr>
        <p:blipFill rotWithShape="1">
          <a:blip r:embed="rId6">
            <a:alphaModFix/>
          </a:blip>
          <a:srcRect b="0" l="0" r="0" t="0"/>
          <a:stretch/>
        </p:blipFill>
        <p:spPr>
          <a:xfrm flipH="1">
            <a:off x="7352324" y="6148943"/>
            <a:ext cx="513209" cy="387929"/>
          </a:xfrm>
          <a:prstGeom prst="rect">
            <a:avLst/>
          </a:prstGeom>
          <a:noFill/>
          <a:ln>
            <a:noFill/>
          </a:ln>
        </p:spPr>
      </p:pic>
      <p:pic>
        <p:nvPicPr>
          <p:cNvPr descr="A green arrow pointing to the right&#10;&#10;Description automatically generated" id="333" name="Google Shape;333;p29"/>
          <p:cNvPicPr preferRelativeResize="0"/>
          <p:nvPr/>
        </p:nvPicPr>
        <p:blipFill rotWithShape="1">
          <a:blip r:embed="rId7">
            <a:alphaModFix/>
          </a:blip>
          <a:srcRect b="0" l="0" r="0" t="0"/>
          <a:stretch/>
        </p:blipFill>
        <p:spPr>
          <a:xfrm rot="-7668640">
            <a:off x="5738954" y="5125271"/>
            <a:ext cx="619331" cy="428371"/>
          </a:xfrm>
          <a:prstGeom prst="rect">
            <a:avLst/>
          </a:prstGeom>
          <a:noFill/>
          <a:ln>
            <a:noFill/>
          </a:ln>
        </p:spPr>
      </p:pic>
      <p:sp>
        <p:nvSpPr>
          <p:cNvPr id="334" name="Google Shape;334;p29"/>
          <p:cNvSpPr txBox="1"/>
          <p:nvPr/>
        </p:nvSpPr>
        <p:spPr>
          <a:xfrm>
            <a:off x="1046681" y="5890541"/>
            <a:ext cx="379943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rgbClr val="002060"/>
                </a:solidFill>
                <a:latin typeface="Century Gothic"/>
                <a:ea typeface="Century Gothic"/>
                <a:cs typeface="Century Gothic"/>
                <a:sym typeface="Century Gothic"/>
              </a:rPr>
              <a:t>All 3 companies have no active </a:t>
            </a:r>
            <a:endParaRPr/>
          </a:p>
          <a:p>
            <a:pPr indent="0" lvl="0" marL="0" marR="0" rtl="0" algn="ctr">
              <a:spcBef>
                <a:spcPts val="0"/>
              </a:spcBef>
              <a:spcAft>
                <a:spcPts val="0"/>
              </a:spcAft>
              <a:buNone/>
            </a:pPr>
            <a:r>
              <a:rPr lang="en-SG" sz="1800">
                <a:solidFill>
                  <a:srgbClr val="002060"/>
                </a:solidFill>
                <a:latin typeface="Century Gothic"/>
                <a:ea typeface="Century Gothic"/>
                <a:cs typeface="Century Gothic"/>
                <a:sym typeface="Century Gothic"/>
              </a:rPr>
              <a:t>Facebook ad campaigns</a:t>
            </a:r>
            <a:endParaRPr sz="1800">
              <a:solidFill>
                <a:srgbClr val="002060"/>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35" name="Google Shape;135;p3"/>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rgbClr val="7AA9B7">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36" name="Google Shape;13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Company Background</a:t>
            </a:r>
            <a:endParaRPr>
              <a:solidFill>
                <a:srgbClr val="002060"/>
              </a:solidFill>
            </a:endParaRPr>
          </a:p>
        </p:txBody>
      </p:sp>
      <p:sp>
        <p:nvSpPr>
          <p:cNvPr id="137" name="Google Shape;137;p3"/>
          <p:cNvSpPr txBox="1"/>
          <p:nvPr>
            <p:ph idx="1" type="body"/>
          </p:nvPr>
        </p:nvSpPr>
        <p:spPr>
          <a:xfrm>
            <a:off x="838200" y="1855206"/>
            <a:ext cx="10515600" cy="4284785"/>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rgbClr val="002060"/>
              </a:buClr>
              <a:buSzPts val="1800"/>
              <a:buFont typeface="Arial"/>
              <a:buChar char="•"/>
            </a:pPr>
            <a:r>
              <a:rPr b="0" i="0" lang="en-SG" sz="1800" u="none" strike="noStrike">
                <a:solidFill>
                  <a:srgbClr val="002060"/>
                </a:solidFill>
                <a:latin typeface="Arial"/>
                <a:ea typeface="Arial"/>
                <a:cs typeface="Arial"/>
                <a:sym typeface="Arial"/>
              </a:rPr>
              <a:t>Guan Lee Hoe Engineering Pte Ltd. was founded in 1995 started of  as a subcontractor handling aircon installation for residential projects. </a:t>
            </a:r>
            <a:endParaRPr/>
          </a:p>
          <a:p>
            <a:pPr indent="-228600" lvl="0" marL="228600" rtl="0" algn="l">
              <a:lnSpc>
                <a:spcPct val="150000"/>
              </a:lnSpc>
              <a:spcBef>
                <a:spcPts val="0"/>
              </a:spcBef>
              <a:spcAft>
                <a:spcPts val="0"/>
              </a:spcAft>
              <a:buClr>
                <a:srgbClr val="002060"/>
              </a:buClr>
              <a:buSzPts val="1800"/>
              <a:buFont typeface="Arial"/>
              <a:buChar char="•"/>
            </a:pPr>
            <a:r>
              <a:rPr b="0" i="0" lang="en-SG" sz="1800" u="none" strike="noStrike">
                <a:solidFill>
                  <a:srgbClr val="002060"/>
                </a:solidFill>
                <a:latin typeface="Arial"/>
                <a:ea typeface="Arial"/>
                <a:cs typeface="Arial"/>
                <a:sym typeface="Arial"/>
              </a:rPr>
              <a:t>With a track record of 29 years in the industry it has expanded its services to office, retail and industrial sectors for aircon design consultancy, fabrication, installation, maintenance as well as office renovation.</a:t>
            </a:r>
            <a:endParaRPr/>
          </a:p>
          <a:p>
            <a:pPr indent="-228600" lvl="0" marL="228600" rtl="0" algn="l">
              <a:lnSpc>
                <a:spcPct val="150000"/>
              </a:lnSpc>
              <a:spcBef>
                <a:spcPts val="0"/>
              </a:spcBef>
              <a:spcAft>
                <a:spcPts val="0"/>
              </a:spcAft>
              <a:buClr>
                <a:srgbClr val="002060"/>
              </a:buClr>
              <a:buSzPts val="1800"/>
              <a:buFont typeface="Arial"/>
              <a:buChar char="•"/>
            </a:pPr>
            <a:r>
              <a:rPr b="0" i="0" lang="en-SG" sz="1800" u="none" strike="noStrike">
                <a:solidFill>
                  <a:srgbClr val="002060"/>
                </a:solidFill>
                <a:latin typeface="Arial"/>
                <a:ea typeface="Arial"/>
                <a:cs typeface="Arial"/>
                <a:sym typeface="Arial"/>
              </a:rPr>
              <a:t>Over the years, Guan Lee Hoe Engineering Pte Ltd has </a:t>
            </a:r>
            <a:r>
              <a:rPr lang="en-SG" sz="1800">
                <a:solidFill>
                  <a:srgbClr val="002060"/>
                </a:solidFill>
                <a:latin typeface="Arial"/>
                <a:ea typeface="Arial"/>
                <a:cs typeface="Arial"/>
                <a:sym typeface="Arial"/>
              </a:rPr>
              <a:t>been awarded</a:t>
            </a:r>
            <a:r>
              <a:rPr b="0" i="0" lang="en-SG" sz="1800" u="none" strike="noStrike">
                <a:solidFill>
                  <a:srgbClr val="002060"/>
                </a:solidFill>
                <a:latin typeface="Arial"/>
                <a:ea typeface="Arial"/>
                <a:cs typeface="Arial"/>
                <a:sym typeface="Arial"/>
              </a:rPr>
              <a:t> bizSAFE Level STAR and OHSAS 18001 Certifications.</a:t>
            </a:r>
            <a:endParaRPr/>
          </a:p>
          <a:p>
            <a:pPr indent="-228600" lvl="0" marL="228600" rtl="0" algn="l">
              <a:lnSpc>
                <a:spcPct val="150000"/>
              </a:lnSpc>
              <a:spcBef>
                <a:spcPts val="0"/>
              </a:spcBef>
              <a:spcAft>
                <a:spcPts val="0"/>
              </a:spcAft>
              <a:buClr>
                <a:srgbClr val="002060"/>
              </a:buClr>
              <a:buSzPts val="1800"/>
              <a:buFont typeface="Arial"/>
              <a:buChar char="•"/>
            </a:pPr>
            <a:r>
              <a:rPr lang="en-SG" sz="1800">
                <a:solidFill>
                  <a:srgbClr val="002060"/>
                </a:solidFill>
                <a:latin typeface="Arial"/>
                <a:ea typeface="Arial"/>
                <a:cs typeface="Arial"/>
                <a:sym typeface="Arial"/>
              </a:rPr>
              <a:t>Its portfolio includes mega projects for clients like Capitaland, Mapletree, Far East Organization, etc…</a:t>
            </a:r>
            <a:endParaRPr/>
          </a:p>
          <a:p>
            <a:pPr indent="-114300" lvl="0" marL="228600" rtl="0" algn="l">
              <a:lnSpc>
                <a:spcPct val="200000"/>
              </a:lnSpc>
              <a:spcBef>
                <a:spcPts val="0"/>
              </a:spcBef>
              <a:spcAft>
                <a:spcPts val="0"/>
              </a:spcAft>
              <a:buClr>
                <a:schemeClr val="dk1"/>
              </a:buClr>
              <a:buSzPts val="1800"/>
              <a:buFont typeface="Arial"/>
              <a:buNone/>
            </a:pPr>
            <a:r>
              <a:t/>
            </a:r>
            <a:endParaRPr b="0" i="0" sz="1800" u="none" strike="noStrike">
              <a:solidFill>
                <a:srgbClr val="002060"/>
              </a:solidFill>
              <a:latin typeface="Arial"/>
              <a:ea typeface="Arial"/>
              <a:cs typeface="Arial"/>
              <a:sym typeface="Arial"/>
            </a:endParaRPr>
          </a:p>
        </p:txBody>
      </p:sp>
      <p:pic>
        <p:nvPicPr>
          <p:cNvPr id="138" name="Google Shape;138;p3"/>
          <p:cNvPicPr preferRelativeResize="0"/>
          <p:nvPr/>
        </p:nvPicPr>
        <p:blipFill rotWithShape="1">
          <a:blip r:embed="rId3">
            <a:alphaModFix/>
          </a:blip>
          <a:srcRect b="0" l="0" r="0" t="0"/>
          <a:stretch/>
        </p:blipFill>
        <p:spPr>
          <a:xfrm>
            <a:off x="3117277" y="5591662"/>
            <a:ext cx="1311138" cy="583593"/>
          </a:xfrm>
          <a:prstGeom prst="rect">
            <a:avLst/>
          </a:prstGeom>
          <a:noFill/>
          <a:ln>
            <a:noFill/>
          </a:ln>
        </p:spPr>
      </p:pic>
      <p:pic>
        <p:nvPicPr>
          <p:cNvPr descr="Bizsafe Risk Management Consultancy" id="139" name="Google Shape;139;p3"/>
          <p:cNvPicPr preferRelativeResize="0"/>
          <p:nvPr/>
        </p:nvPicPr>
        <p:blipFill rotWithShape="1">
          <a:blip r:embed="rId4">
            <a:alphaModFix/>
          </a:blip>
          <a:srcRect b="0" l="0" r="0" t="0"/>
          <a:stretch/>
        </p:blipFill>
        <p:spPr>
          <a:xfrm>
            <a:off x="9987415" y="583579"/>
            <a:ext cx="910924" cy="567809"/>
          </a:xfrm>
          <a:prstGeom prst="rect">
            <a:avLst/>
          </a:prstGeom>
          <a:noFill/>
          <a:ln>
            <a:noFill/>
          </a:ln>
        </p:spPr>
      </p:pic>
      <p:pic>
        <p:nvPicPr>
          <p:cNvPr descr="Mapletree Logo" id="140" name="Google Shape;140;p3"/>
          <p:cNvPicPr preferRelativeResize="0"/>
          <p:nvPr/>
        </p:nvPicPr>
        <p:blipFill rotWithShape="1">
          <a:blip r:embed="rId5">
            <a:alphaModFix/>
          </a:blip>
          <a:srcRect b="0" l="0" r="0" t="0"/>
          <a:stretch/>
        </p:blipFill>
        <p:spPr>
          <a:xfrm>
            <a:off x="4738248" y="5640327"/>
            <a:ext cx="1702407" cy="446882"/>
          </a:xfrm>
          <a:prstGeom prst="rect">
            <a:avLst/>
          </a:prstGeom>
          <a:noFill/>
          <a:ln>
            <a:noFill/>
          </a:ln>
        </p:spPr>
      </p:pic>
      <p:pic>
        <p:nvPicPr>
          <p:cNvPr descr="Far East Xperience Day - NUS Centre for Future-ready Graduates" id="141" name="Google Shape;141;p3"/>
          <p:cNvPicPr preferRelativeResize="0"/>
          <p:nvPr/>
        </p:nvPicPr>
        <p:blipFill rotWithShape="1">
          <a:blip r:embed="rId6">
            <a:alphaModFix/>
          </a:blip>
          <a:srcRect b="39332" l="0" r="0" t="37378"/>
          <a:stretch/>
        </p:blipFill>
        <p:spPr>
          <a:xfrm>
            <a:off x="6683601" y="5591663"/>
            <a:ext cx="2271234" cy="528946"/>
          </a:xfrm>
          <a:prstGeom prst="rect">
            <a:avLst/>
          </a:prstGeom>
          <a:noFill/>
          <a:ln>
            <a:noFill/>
          </a:ln>
        </p:spPr>
      </p:pic>
      <p:pic>
        <p:nvPicPr>
          <p:cNvPr descr="OHSAS 18001 - Occupational Health &amp; Safety Management System" id="142" name="Google Shape;142;p3"/>
          <p:cNvPicPr preferRelativeResize="0"/>
          <p:nvPr/>
        </p:nvPicPr>
        <p:blipFill rotWithShape="1">
          <a:blip r:embed="rId7">
            <a:alphaModFix/>
          </a:blip>
          <a:srcRect b="0" l="0" r="0" t="0"/>
          <a:stretch/>
        </p:blipFill>
        <p:spPr>
          <a:xfrm>
            <a:off x="7819218" y="323499"/>
            <a:ext cx="2095500" cy="1181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0"/>
          <p:cNvPicPr preferRelativeResize="0"/>
          <p:nvPr/>
        </p:nvPicPr>
        <p:blipFill rotWithShape="1">
          <a:blip r:embed="rId3">
            <a:alphaModFix/>
          </a:blip>
          <a:srcRect b="0" l="0" r="0" t="0"/>
          <a:stretch/>
        </p:blipFill>
        <p:spPr>
          <a:xfrm>
            <a:off x="5681133" y="2208200"/>
            <a:ext cx="4111962" cy="3403599"/>
          </a:xfrm>
          <a:prstGeom prst="rect">
            <a:avLst/>
          </a:prstGeom>
          <a:noFill/>
          <a:ln>
            <a:noFill/>
          </a:ln>
        </p:spPr>
      </p:pic>
      <p:sp>
        <p:nvSpPr>
          <p:cNvPr id="340" name="Google Shape;340;p30"/>
          <p:cNvSpPr txBox="1"/>
          <p:nvPr/>
        </p:nvSpPr>
        <p:spPr>
          <a:xfrm>
            <a:off x="838200" y="2023534"/>
            <a:ext cx="147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800">
                <a:solidFill>
                  <a:srgbClr val="002060"/>
                </a:solidFill>
                <a:latin typeface="Century Gothic"/>
                <a:ea typeface="Century Gothic"/>
                <a:cs typeface="Century Gothic"/>
                <a:sym typeface="Century Gothic"/>
              </a:rPr>
              <a:t>Instagram</a:t>
            </a:r>
            <a:endParaRPr b="1" sz="1800">
              <a:solidFill>
                <a:srgbClr val="002060"/>
              </a:solidFill>
              <a:latin typeface="Century Gothic"/>
              <a:ea typeface="Century Gothic"/>
              <a:cs typeface="Century Gothic"/>
              <a:sym typeface="Century Gothic"/>
            </a:endParaRPr>
          </a:p>
        </p:txBody>
      </p:sp>
      <p:sp>
        <p:nvSpPr>
          <p:cNvPr id="341" name="Google Shape;341;p30"/>
          <p:cNvSpPr txBox="1"/>
          <p:nvPr/>
        </p:nvSpPr>
        <p:spPr>
          <a:xfrm>
            <a:off x="838200" y="2573312"/>
            <a:ext cx="3683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entury Gothic"/>
                <a:ea typeface="Century Gothic"/>
                <a:cs typeface="Century Gothic"/>
                <a:sym typeface="Century Gothic"/>
              </a:rPr>
              <a:t>Guan Lee Hoe - no Instagram</a:t>
            </a:r>
            <a:endParaRPr/>
          </a:p>
          <a:p>
            <a:pPr indent="0" lvl="0" marL="0" marR="0" rtl="0" algn="l">
              <a:spcBef>
                <a:spcPts val="0"/>
              </a:spcBef>
              <a:spcAft>
                <a:spcPts val="0"/>
              </a:spcAft>
              <a:buNone/>
            </a:pPr>
            <a:r>
              <a:rPr lang="en-SG" sz="1800">
                <a:solidFill>
                  <a:schemeClr val="dk1"/>
                </a:solidFill>
                <a:latin typeface="Century Gothic"/>
                <a:ea typeface="Century Gothic"/>
                <a:cs typeface="Century Gothic"/>
                <a:sym typeface="Century Gothic"/>
              </a:rPr>
              <a:t>Techtimia – no Instagram</a:t>
            </a:r>
            <a:endParaRPr/>
          </a:p>
        </p:txBody>
      </p:sp>
      <p:sp>
        <p:nvSpPr>
          <p:cNvPr id="342" name="Google Shape;342;p30"/>
          <p:cNvSpPr txBox="1"/>
          <p:nvPr/>
        </p:nvSpPr>
        <p:spPr>
          <a:xfrm>
            <a:off x="838200" y="339725"/>
            <a:ext cx="10515600" cy="71860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entury Gothic"/>
              <a:buNone/>
            </a:pPr>
            <a:r>
              <a:t/>
            </a:r>
            <a:endParaRPr i="0" sz="4000">
              <a:solidFill>
                <a:schemeClr val="dk1"/>
              </a:solidFill>
              <a:latin typeface="Century Gothic"/>
              <a:ea typeface="Century Gothic"/>
              <a:cs typeface="Century Gothic"/>
              <a:sym typeface="Century Gothic"/>
            </a:endParaRPr>
          </a:p>
        </p:txBody>
      </p:sp>
      <p:sp>
        <p:nvSpPr>
          <p:cNvPr id="343" name="Google Shape;343;p30"/>
          <p:cNvSpPr txBox="1"/>
          <p:nvPr>
            <p:ph type="title"/>
          </p:nvPr>
        </p:nvSpPr>
        <p:spPr>
          <a:xfrm>
            <a:off x="838200" y="3397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Competitive Analysis – Social media</a:t>
            </a:r>
            <a:endParaRPr/>
          </a:p>
        </p:txBody>
      </p:sp>
      <p:sp>
        <p:nvSpPr>
          <p:cNvPr id="344" name="Google Shape;344;p30"/>
          <p:cNvSpPr txBox="1"/>
          <p:nvPr/>
        </p:nvSpPr>
        <p:spPr>
          <a:xfrm>
            <a:off x="867833" y="3206528"/>
            <a:ext cx="28871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800">
                <a:solidFill>
                  <a:schemeClr val="dk1"/>
                </a:solidFill>
                <a:latin typeface="Century Gothic"/>
                <a:ea typeface="Century Gothic"/>
                <a:cs typeface="Century Gothic"/>
                <a:sym typeface="Century Gothic"/>
              </a:rPr>
              <a:t>Paw Leck Engineering</a:t>
            </a:r>
            <a:endParaRPr/>
          </a:p>
        </p:txBody>
      </p:sp>
      <p:pic>
        <p:nvPicPr>
          <p:cNvPr descr="A green arrow pointing to the right&#10;&#10;Description automatically generated" id="345" name="Google Shape;345;p30"/>
          <p:cNvPicPr preferRelativeResize="0"/>
          <p:nvPr/>
        </p:nvPicPr>
        <p:blipFill rotWithShape="1">
          <a:blip r:embed="rId4">
            <a:alphaModFix/>
          </a:blip>
          <a:srcRect b="0" l="0" r="0" t="0"/>
          <a:stretch/>
        </p:blipFill>
        <p:spPr>
          <a:xfrm rot="10800000">
            <a:off x="3740806" y="3088792"/>
            <a:ext cx="1408389" cy="9741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1"/>
          <p:cNvPicPr preferRelativeResize="0"/>
          <p:nvPr/>
        </p:nvPicPr>
        <p:blipFill rotWithShape="1">
          <a:blip r:embed="rId3">
            <a:alphaModFix/>
          </a:blip>
          <a:srcRect b="0" l="0" r="0" t="0"/>
          <a:stretch/>
        </p:blipFill>
        <p:spPr>
          <a:xfrm>
            <a:off x="838200" y="1266531"/>
            <a:ext cx="10174781" cy="5318514"/>
          </a:xfrm>
          <a:prstGeom prst="rect">
            <a:avLst/>
          </a:prstGeom>
          <a:noFill/>
          <a:ln>
            <a:noFill/>
          </a:ln>
        </p:spPr>
      </p:pic>
      <p:sp>
        <p:nvSpPr>
          <p:cNvPr id="351" name="Google Shape;351;p31"/>
          <p:cNvSpPr txBox="1"/>
          <p:nvPr>
            <p:ph type="title"/>
          </p:nvPr>
        </p:nvSpPr>
        <p:spPr>
          <a:xfrm>
            <a:off x="838199" y="365125"/>
            <a:ext cx="10989733" cy="73501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2060"/>
              </a:buClr>
              <a:buSzPct val="100000"/>
              <a:buFont typeface="Century Gothic"/>
              <a:buNone/>
            </a:pPr>
            <a:r>
              <a:rPr lang="en-SG">
                <a:solidFill>
                  <a:srgbClr val="002060"/>
                </a:solidFill>
              </a:rPr>
              <a:t>Competitive Analysis - Search Engine Marketing</a:t>
            </a:r>
            <a:endParaRPr>
              <a:solidFill>
                <a:srgbClr val="00206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32"/>
          <p:cNvPicPr preferRelativeResize="0"/>
          <p:nvPr/>
        </p:nvPicPr>
        <p:blipFill rotWithShape="1">
          <a:blip r:embed="rId3">
            <a:alphaModFix/>
          </a:blip>
          <a:srcRect b="0" l="0" r="0" t="0"/>
          <a:stretch/>
        </p:blipFill>
        <p:spPr>
          <a:xfrm>
            <a:off x="838200" y="1167164"/>
            <a:ext cx="10515600" cy="5372934"/>
          </a:xfrm>
          <a:prstGeom prst="rect">
            <a:avLst/>
          </a:prstGeom>
          <a:noFill/>
          <a:ln>
            <a:noFill/>
          </a:ln>
        </p:spPr>
      </p:pic>
      <p:sp>
        <p:nvSpPr>
          <p:cNvPr id="357" name="Google Shape;357;p32"/>
          <p:cNvSpPr txBox="1"/>
          <p:nvPr/>
        </p:nvSpPr>
        <p:spPr>
          <a:xfrm>
            <a:off x="838199" y="365125"/>
            <a:ext cx="10989733" cy="735013"/>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rgbClr val="002060"/>
              </a:buClr>
              <a:buSzPct val="100000"/>
              <a:buFont typeface="Century Gothic"/>
              <a:buNone/>
            </a:pPr>
            <a:r>
              <a:rPr i="0" lang="en-SG" sz="4000">
                <a:solidFill>
                  <a:srgbClr val="002060"/>
                </a:solidFill>
                <a:latin typeface="Century Gothic"/>
                <a:ea typeface="Century Gothic"/>
                <a:cs typeface="Century Gothic"/>
                <a:sym typeface="Century Gothic"/>
              </a:rPr>
              <a:t>Competitive Analysis - Search Engine Marketing</a:t>
            </a:r>
            <a:endParaRPr i="0" sz="4000">
              <a:solidFill>
                <a:srgbClr val="002060"/>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3"/>
          <p:cNvSpPr txBox="1"/>
          <p:nvPr>
            <p:ph type="title"/>
          </p:nvPr>
        </p:nvSpPr>
        <p:spPr>
          <a:xfrm>
            <a:off x="762000" y="365125"/>
            <a:ext cx="11430000" cy="6762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3600"/>
              <a:buFont typeface="Century Gothic"/>
              <a:buNone/>
            </a:pPr>
            <a:r>
              <a:rPr lang="en-SG" sz="3600">
                <a:solidFill>
                  <a:srgbClr val="002060"/>
                </a:solidFill>
              </a:rPr>
              <a:t>Competitive Analysis - Search Engine Marketing</a:t>
            </a:r>
            <a:endParaRPr sz="3600">
              <a:solidFill>
                <a:srgbClr val="002060"/>
              </a:solidFill>
            </a:endParaRPr>
          </a:p>
        </p:txBody>
      </p:sp>
      <p:pic>
        <p:nvPicPr>
          <p:cNvPr id="363" name="Google Shape;363;p33"/>
          <p:cNvPicPr preferRelativeResize="0"/>
          <p:nvPr/>
        </p:nvPicPr>
        <p:blipFill rotWithShape="1">
          <a:blip r:embed="rId3">
            <a:alphaModFix/>
          </a:blip>
          <a:srcRect b="0" l="0" r="0" t="0"/>
          <a:stretch/>
        </p:blipFill>
        <p:spPr>
          <a:xfrm>
            <a:off x="6635567" y="1373001"/>
            <a:ext cx="4516348" cy="4555507"/>
          </a:xfrm>
          <a:prstGeom prst="rect">
            <a:avLst/>
          </a:prstGeom>
          <a:noFill/>
          <a:ln>
            <a:noFill/>
          </a:ln>
        </p:spPr>
      </p:pic>
      <p:sp>
        <p:nvSpPr>
          <p:cNvPr id="364" name="Google Shape;364;p33"/>
          <p:cNvSpPr/>
          <p:nvPr/>
        </p:nvSpPr>
        <p:spPr>
          <a:xfrm>
            <a:off x="6525501" y="2514600"/>
            <a:ext cx="4626414" cy="125306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65" name="Google Shape;365;p33"/>
          <p:cNvPicPr preferRelativeResize="0"/>
          <p:nvPr/>
        </p:nvPicPr>
        <p:blipFill rotWithShape="1">
          <a:blip r:embed="rId4">
            <a:alphaModFix/>
          </a:blip>
          <a:srcRect b="0" l="0" r="0" t="0"/>
          <a:stretch/>
        </p:blipFill>
        <p:spPr>
          <a:xfrm>
            <a:off x="762000" y="2142068"/>
            <a:ext cx="5530048" cy="1364962"/>
          </a:xfrm>
          <a:prstGeom prst="rect">
            <a:avLst/>
          </a:prstGeom>
          <a:noFill/>
          <a:ln>
            <a:noFill/>
          </a:ln>
        </p:spPr>
      </p:pic>
      <p:pic>
        <p:nvPicPr>
          <p:cNvPr id="366" name="Google Shape;366;p33"/>
          <p:cNvPicPr preferRelativeResize="0"/>
          <p:nvPr/>
        </p:nvPicPr>
        <p:blipFill rotWithShape="1">
          <a:blip r:embed="rId5">
            <a:alphaModFix/>
          </a:blip>
          <a:srcRect b="0" l="0" r="0" t="0"/>
          <a:stretch/>
        </p:blipFill>
        <p:spPr>
          <a:xfrm>
            <a:off x="762000" y="4065623"/>
            <a:ext cx="5500456" cy="1200646"/>
          </a:xfrm>
          <a:prstGeom prst="rect">
            <a:avLst/>
          </a:prstGeom>
          <a:noFill/>
          <a:ln>
            <a:noFill/>
          </a:ln>
        </p:spPr>
      </p:pic>
      <p:sp>
        <p:nvSpPr>
          <p:cNvPr id="367" name="Google Shape;367;p33"/>
          <p:cNvSpPr txBox="1"/>
          <p:nvPr/>
        </p:nvSpPr>
        <p:spPr>
          <a:xfrm flipH="1">
            <a:off x="762000" y="3767442"/>
            <a:ext cx="46264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rgbClr val="002060"/>
                </a:solidFill>
                <a:latin typeface="Century Gothic"/>
                <a:ea typeface="Century Gothic"/>
                <a:cs typeface="Century Gothic"/>
                <a:sym typeface="Century Gothic"/>
              </a:rPr>
              <a:t>3</a:t>
            </a:r>
            <a:r>
              <a:rPr baseline="30000" lang="en-SG" sz="1800">
                <a:solidFill>
                  <a:srgbClr val="002060"/>
                </a:solidFill>
                <a:latin typeface="Century Gothic"/>
                <a:ea typeface="Century Gothic"/>
                <a:cs typeface="Century Gothic"/>
                <a:sym typeface="Century Gothic"/>
              </a:rPr>
              <a:t>rd</a:t>
            </a:r>
            <a:r>
              <a:rPr lang="en-SG" sz="1800">
                <a:solidFill>
                  <a:srgbClr val="002060"/>
                </a:solidFill>
                <a:latin typeface="Century Gothic"/>
                <a:ea typeface="Century Gothic"/>
                <a:cs typeface="Century Gothic"/>
                <a:sym typeface="Century Gothic"/>
              </a:rPr>
              <a:t> Party recommendation</a:t>
            </a:r>
            <a:endParaRPr sz="1800">
              <a:solidFill>
                <a:srgbClr val="002060"/>
              </a:solidFill>
              <a:latin typeface="Century Gothic"/>
              <a:ea typeface="Century Gothic"/>
              <a:cs typeface="Century Gothic"/>
              <a:sym typeface="Century Gothic"/>
            </a:endParaRPr>
          </a:p>
        </p:txBody>
      </p:sp>
      <p:sp>
        <p:nvSpPr>
          <p:cNvPr id="368" name="Google Shape;368;p33"/>
          <p:cNvSpPr txBox="1"/>
          <p:nvPr/>
        </p:nvSpPr>
        <p:spPr>
          <a:xfrm flipH="1">
            <a:off x="694267" y="1703505"/>
            <a:ext cx="46264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rgbClr val="002060"/>
                </a:solidFill>
                <a:latin typeface="Century Gothic"/>
                <a:ea typeface="Century Gothic"/>
                <a:cs typeface="Century Gothic"/>
                <a:sym typeface="Century Gothic"/>
              </a:rPr>
              <a:t>Google Map recommendation </a:t>
            </a:r>
            <a:endParaRPr sz="1800">
              <a:solidFill>
                <a:srgbClr val="002060"/>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4"/>
          <p:cNvSpPr txBox="1"/>
          <p:nvPr>
            <p:ph type="title"/>
          </p:nvPr>
        </p:nvSpPr>
        <p:spPr>
          <a:xfrm>
            <a:off x="838199" y="365126"/>
            <a:ext cx="10913533" cy="51410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2060"/>
              </a:buClr>
              <a:buSzPct val="100000"/>
              <a:buFont typeface="Century Gothic"/>
              <a:buNone/>
            </a:pPr>
            <a:r>
              <a:rPr lang="en-SG">
                <a:solidFill>
                  <a:srgbClr val="002060"/>
                </a:solidFill>
              </a:rPr>
              <a:t>Competitive Analysis - Search Engine Marketing</a:t>
            </a:r>
            <a:endParaRPr>
              <a:solidFill>
                <a:srgbClr val="002060"/>
              </a:solidFill>
            </a:endParaRPr>
          </a:p>
        </p:txBody>
      </p:sp>
      <p:graphicFrame>
        <p:nvGraphicFramePr>
          <p:cNvPr id="374" name="Google Shape;374;p34"/>
          <p:cNvGraphicFramePr/>
          <p:nvPr/>
        </p:nvGraphicFramePr>
        <p:xfrm>
          <a:off x="592667" y="977249"/>
          <a:ext cx="3000000" cy="3000000"/>
        </p:xfrm>
        <a:graphic>
          <a:graphicData uri="http://schemas.openxmlformats.org/drawingml/2006/table">
            <a:tbl>
              <a:tblPr firstRow="1">
                <a:noFill/>
                <a:tableStyleId>{2107B2B8-9C63-4824-81AC-F243A01BBD21}</a:tableStyleId>
              </a:tblPr>
              <a:tblGrid>
                <a:gridCol w="1558750"/>
                <a:gridCol w="2067725"/>
                <a:gridCol w="2033925"/>
                <a:gridCol w="2282025"/>
                <a:gridCol w="2801775"/>
              </a:tblGrid>
              <a:tr h="152400">
                <a:tc>
                  <a:txBody>
                    <a:bodyPr/>
                    <a:lstStyle/>
                    <a:p>
                      <a:pPr indent="0" lvl="0" marL="0" marR="0" rtl="0" algn="l">
                        <a:lnSpc>
                          <a:spcPct val="171429"/>
                        </a:lnSpc>
                        <a:spcBef>
                          <a:spcPts val="0"/>
                        </a:spcBef>
                        <a:spcAft>
                          <a:spcPts val="0"/>
                        </a:spcAft>
                        <a:buClr>
                          <a:srgbClr val="000000"/>
                        </a:buClr>
                        <a:buSzPts val="1450"/>
                        <a:buFont typeface="Arial"/>
                        <a:buNone/>
                      </a:pPr>
                      <a:r>
                        <a:rPr lang="en-SG" sz="1200">
                          <a:solidFill>
                            <a:srgbClr val="002060"/>
                          </a:solidFill>
                        </a:rPr>
                        <a:t>Category</a:t>
                      </a:r>
                      <a:endParaRPr sz="1200">
                        <a:solidFill>
                          <a:srgbClr val="002060"/>
                        </a:solidFill>
                        <a:latin typeface="Century Gothic"/>
                        <a:ea typeface="Century Gothic"/>
                        <a:cs typeface="Century Gothic"/>
                        <a:sym typeface="Century Gothic"/>
                      </a:endParaRPr>
                    </a:p>
                  </a:txBody>
                  <a:tcPr marT="91425" marB="91425" marR="91425" marL="91425" anchor="b"/>
                </a:tc>
                <a:tc>
                  <a:txBody>
                    <a:bodyPr/>
                    <a:lstStyle/>
                    <a:p>
                      <a:pPr indent="0" lvl="0" marL="0" marR="0" rtl="0" algn="l">
                        <a:lnSpc>
                          <a:spcPct val="171429"/>
                        </a:lnSpc>
                        <a:spcBef>
                          <a:spcPts val="0"/>
                        </a:spcBef>
                        <a:spcAft>
                          <a:spcPts val="0"/>
                        </a:spcAft>
                        <a:buClr>
                          <a:srgbClr val="000000"/>
                        </a:buClr>
                        <a:buSzPts val="1450"/>
                        <a:buFont typeface="Arial"/>
                        <a:buNone/>
                      </a:pPr>
                      <a:r>
                        <a:rPr lang="en-SG" sz="1200">
                          <a:solidFill>
                            <a:srgbClr val="002060"/>
                          </a:solidFill>
                        </a:rPr>
                        <a:t>Area of comparison</a:t>
                      </a:r>
                      <a:endParaRPr sz="1200">
                        <a:solidFill>
                          <a:srgbClr val="002060"/>
                        </a:solidFill>
                        <a:latin typeface="Century Gothic"/>
                        <a:ea typeface="Century Gothic"/>
                        <a:cs typeface="Century Gothic"/>
                        <a:sym typeface="Century Gothic"/>
                      </a:endParaRPr>
                    </a:p>
                  </a:txBody>
                  <a:tcPr marT="91425" marB="91425" marR="91425" marL="91425" anchor="b"/>
                </a:tc>
                <a:tc>
                  <a:txBody>
                    <a:bodyPr/>
                    <a:lstStyle/>
                    <a:p>
                      <a:pPr indent="0" lvl="0" marL="0" marR="0" rtl="0" algn="l">
                        <a:lnSpc>
                          <a:spcPct val="171429"/>
                        </a:lnSpc>
                        <a:spcBef>
                          <a:spcPts val="0"/>
                        </a:spcBef>
                        <a:spcAft>
                          <a:spcPts val="0"/>
                        </a:spcAft>
                        <a:buClr>
                          <a:srgbClr val="000000"/>
                        </a:buClr>
                        <a:buSzPts val="1450"/>
                        <a:buFont typeface="Arial"/>
                        <a:buNone/>
                      </a:pPr>
                      <a:r>
                        <a:rPr lang="en-SG" sz="1200">
                          <a:solidFill>
                            <a:srgbClr val="002060"/>
                          </a:solidFill>
                        </a:rPr>
                        <a:t>https://www.glh.com.sg</a:t>
                      </a:r>
                      <a:endParaRPr sz="1200">
                        <a:solidFill>
                          <a:srgbClr val="002060"/>
                        </a:solidFill>
                        <a:latin typeface="Century Gothic"/>
                        <a:ea typeface="Century Gothic"/>
                        <a:cs typeface="Century Gothic"/>
                        <a:sym typeface="Century Gothic"/>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a:solidFill>
                            <a:srgbClr val="002060"/>
                          </a:solidFill>
                        </a:rPr>
                        <a:t>https://pawleck.com.sg</a:t>
                      </a:r>
                      <a:endParaRPr/>
                    </a:p>
                  </a:txBody>
                  <a:tcPr marT="91425" marB="91425" marR="91425" marL="91425" anchor="b"/>
                </a:tc>
                <a:tc>
                  <a:txBody>
                    <a:bodyPr/>
                    <a:lstStyle/>
                    <a:p>
                      <a:pPr indent="0" lvl="0" marL="0" marR="0" rtl="0" algn="ctr">
                        <a:lnSpc>
                          <a:spcPct val="171429"/>
                        </a:lnSpc>
                        <a:spcBef>
                          <a:spcPts val="0"/>
                        </a:spcBef>
                        <a:spcAft>
                          <a:spcPts val="0"/>
                        </a:spcAft>
                        <a:buClr>
                          <a:srgbClr val="000000"/>
                        </a:buClr>
                        <a:buSzPts val="1350"/>
                        <a:buFont typeface="Arial"/>
                        <a:buNone/>
                      </a:pPr>
                      <a:r>
                        <a:rPr b="1" lang="en-SG" sz="1200">
                          <a:solidFill>
                            <a:srgbClr val="002060"/>
                          </a:solidFill>
                        </a:rPr>
                        <a:t>https://www.techtimia.com</a:t>
                      </a:r>
                      <a:endParaRPr/>
                    </a:p>
                  </a:txBody>
                  <a:tcPr marT="91425" marB="91425" marR="91425" marL="91425" anchor="b"/>
                </a:tc>
              </a:tr>
              <a:tr h="427550">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rPr>
                        <a:t>Keywords</a:t>
                      </a:r>
                      <a:endParaRPr/>
                    </a:p>
                    <a:p>
                      <a:pPr indent="0" lvl="0" marL="0" marR="0" rtl="0" algn="l">
                        <a:lnSpc>
                          <a:spcPct val="171429"/>
                        </a:lnSpc>
                        <a:spcBef>
                          <a:spcPts val="0"/>
                        </a:spcBef>
                        <a:spcAft>
                          <a:spcPts val="0"/>
                        </a:spcAft>
                        <a:buClr>
                          <a:srgbClr val="000000"/>
                        </a:buClr>
                        <a:buSzPts val="1450"/>
                        <a:buFont typeface="Arial"/>
                        <a:buNone/>
                      </a:pPr>
                      <a:r>
                        <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rPr>
                        <a:t>Keyword Match Types</a:t>
                      </a:r>
                      <a:endParaRPr/>
                    </a:p>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(organic)</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b="1" lang="en-SG" sz="900">
                          <a:solidFill>
                            <a:srgbClr val="002060"/>
                          </a:solidFill>
                        </a:rPr>
                        <a:t>4 keywords</a:t>
                      </a:r>
                      <a:br>
                        <a:rPr lang="en-SG" sz="900">
                          <a:solidFill>
                            <a:srgbClr val="002060"/>
                          </a:solidFill>
                        </a:rPr>
                      </a:br>
                      <a:r>
                        <a:rPr lang="en-SG" sz="900">
                          <a:solidFill>
                            <a:srgbClr val="002060"/>
                          </a:solidFill>
                        </a:rPr>
                        <a:t>guan lee hoe engineering pte ltd</a:t>
                      </a:r>
                      <a:endParaRPr/>
                    </a:p>
                    <a:p>
                      <a:pPr indent="0" lvl="0" marL="0" marR="0" rtl="0" algn="l">
                        <a:lnSpc>
                          <a:spcPct val="171429"/>
                        </a:lnSpc>
                        <a:spcBef>
                          <a:spcPts val="0"/>
                        </a:spcBef>
                        <a:spcAft>
                          <a:spcPts val="0"/>
                        </a:spcAft>
                        <a:buClr>
                          <a:srgbClr val="000000"/>
                        </a:buClr>
                        <a:buSzPts val="1450"/>
                        <a:buFont typeface="Arial"/>
                        <a:buNone/>
                      </a:pPr>
                      <a:r>
                        <a:rPr lang="en-SG" sz="900">
                          <a:solidFill>
                            <a:srgbClr val="002060"/>
                          </a:solidFill>
                        </a:rPr>
                        <a:t>hoe hoe engineering pte ltd</a:t>
                      </a:r>
                      <a:endParaRPr/>
                    </a:p>
                    <a:p>
                      <a:pPr indent="0" lvl="0" marL="0" marR="0" rtl="0" algn="l">
                        <a:lnSpc>
                          <a:spcPct val="171429"/>
                        </a:lnSpc>
                        <a:spcBef>
                          <a:spcPts val="0"/>
                        </a:spcBef>
                        <a:spcAft>
                          <a:spcPts val="0"/>
                        </a:spcAft>
                        <a:buClr>
                          <a:srgbClr val="000000"/>
                        </a:buClr>
                        <a:buSzPts val="1450"/>
                        <a:buFont typeface="Arial"/>
                        <a:buNone/>
                      </a:pPr>
                      <a:r>
                        <a:rPr lang="en-SG" sz="900">
                          <a:solidFill>
                            <a:srgbClr val="002060"/>
                          </a:solidFill>
                        </a:rPr>
                        <a:t>hoe hoe engineering pte ltd</a:t>
                      </a:r>
                      <a:endParaRPr/>
                    </a:p>
                    <a:p>
                      <a:pPr indent="0" lvl="0" marL="0" marR="0" rtl="0" algn="l">
                        <a:lnSpc>
                          <a:spcPct val="171429"/>
                        </a:lnSpc>
                        <a:spcBef>
                          <a:spcPts val="0"/>
                        </a:spcBef>
                        <a:spcAft>
                          <a:spcPts val="0"/>
                        </a:spcAft>
                        <a:buClr>
                          <a:srgbClr val="000000"/>
                        </a:buClr>
                        <a:buSzPts val="1450"/>
                        <a:buFont typeface="Arial"/>
                        <a:buNone/>
                      </a:pPr>
                      <a:r>
                        <a:rPr lang="en-SG" sz="900">
                          <a:solidFill>
                            <a:srgbClr val="002060"/>
                          </a:solidFill>
                        </a:rPr>
                        <a:t>guan lee hardware pte ltd</a:t>
                      </a:r>
                      <a:endParaRPr sz="9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b="1" lang="en-SG" sz="900">
                          <a:solidFill>
                            <a:srgbClr val="002060"/>
                          </a:solidFill>
                        </a:rPr>
                        <a:t>229 keywords</a:t>
                      </a:r>
                      <a:br>
                        <a:rPr b="1" lang="en-SG" sz="900">
                          <a:solidFill>
                            <a:srgbClr val="002060"/>
                          </a:solidFill>
                        </a:rPr>
                      </a:br>
                      <a:r>
                        <a:rPr lang="en-SG" sz="900">
                          <a:solidFill>
                            <a:srgbClr val="002060"/>
                          </a:solidFill>
                          <a:latin typeface="Century Gothic"/>
                          <a:ea typeface="Century Gothic"/>
                          <a:cs typeface="Century Gothic"/>
                          <a:sym typeface="Century Gothic"/>
                        </a:rPr>
                        <a:t>plenum box, ss316, metal perforated sheet, linear diffuser, stainless steel sheet</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b="1" lang="en-SG" sz="900">
                          <a:solidFill>
                            <a:srgbClr val="002060"/>
                          </a:solidFill>
                          <a:latin typeface="Century Gothic"/>
                          <a:ea typeface="Century Gothic"/>
                          <a:cs typeface="Century Gothic"/>
                          <a:sym typeface="Century Gothic"/>
                        </a:rPr>
                        <a:t>71 keywords</a:t>
                      </a:r>
                      <a:endParaRPr/>
                    </a:p>
                    <a:p>
                      <a:pPr indent="0" lvl="0" marL="0" marR="0" rtl="0" algn="l">
                        <a:lnSpc>
                          <a:spcPct val="171429"/>
                        </a:lnSpc>
                        <a:spcBef>
                          <a:spcPts val="0"/>
                        </a:spcBef>
                        <a:spcAft>
                          <a:spcPts val="0"/>
                        </a:spcAft>
                        <a:buClr>
                          <a:srgbClr val="000000"/>
                        </a:buClr>
                        <a:buSzPts val="1450"/>
                        <a:buFont typeface="Arial"/>
                        <a:buNone/>
                      </a:pPr>
                      <a:r>
                        <a:rPr lang="en-SG" sz="900">
                          <a:solidFill>
                            <a:srgbClr val="002060"/>
                          </a:solidFill>
                          <a:latin typeface="Century Gothic"/>
                          <a:ea typeface="Century Gothic"/>
                          <a:cs typeface="Century Gothic"/>
                          <a:sym typeface="Century Gothic"/>
                        </a:rPr>
                        <a:t>jacketing insulation, singapore cnc machine, aircon insulation, welding service, walk-in freezer</a:t>
                      </a:r>
                      <a:endParaRPr/>
                    </a:p>
                  </a:txBody>
                  <a:tcPr marT="91425" marB="91425" marR="91425" marL="91425"/>
                </a:tc>
              </a:tr>
              <a:tr h="427550">
                <a:tc>
                  <a:txBody>
                    <a:bodyPr/>
                    <a:lstStyle/>
                    <a:p>
                      <a:pPr indent="0" lvl="0" marL="0" marR="0" rtl="0" algn="l">
                        <a:lnSpc>
                          <a:spcPct val="171429"/>
                        </a:lnSpc>
                        <a:spcBef>
                          <a:spcPts val="0"/>
                        </a:spcBef>
                        <a:spcAft>
                          <a:spcPts val="0"/>
                        </a:spcAft>
                        <a:buClr>
                          <a:srgbClr val="000000"/>
                        </a:buClr>
                        <a:buSzPts val="1450"/>
                        <a:buFont typeface="Arial"/>
                        <a:buNone/>
                      </a:pPr>
                      <a:r>
                        <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rPr>
                        <a:t>Targeted Keywords</a:t>
                      </a:r>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b="1" lang="en-SG" sz="900">
                          <a:solidFill>
                            <a:srgbClr val="002060"/>
                          </a:solidFill>
                        </a:rPr>
                        <a:t>0 keywords</a:t>
                      </a:r>
                      <a:endParaRPr sz="9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b="1" lang="en-SG" sz="900">
                          <a:solidFill>
                            <a:srgbClr val="002060"/>
                          </a:solidFill>
                        </a:rPr>
                        <a:t>0 keywords</a:t>
                      </a:r>
                      <a:endParaRPr sz="9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b="1" lang="en-SG" sz="900">
                          <a:solidFill>
                            <a:srgbClr val="002060"/>
                          </a:solidFill>
                          <a:latin typeface="Century Gothic"/>
                          <a:ea typeface="Century Gothic"/>
                          <a:cs typeface="Century Gothic"/>
                          <a:sym typeface="Century Gothic"/>
                        </a:rPr>
                        <a:t>117 Keywords</a:t>
                      </a:r>
                      <a:endParaRPr/>
                    </a:p>
                    <a:p>
                      <a:pPr indent="0" lvl="0" marL="0" marR="0" rtl="0" algn="l">
                        <a:lnSpc>
                          <a:spcPct val="171429"/>
                        </a:lnSpc>
                        <a:spcBef>
                          <a:spcPts val="0"/>
                        </a:spcBef>
                        <a:spcAft>
                          <a:spcPts val="0"/>
                        </a:spcAft>
                        <a:buClr>
                          <a:srgbClr val="000000"/>
                        </a:buClr>
                        <a:buSzPts val="1450"/>
                        <a:buFont typeface="Arial"/>
                        <a:buNone/>
                      </a:pPr>
                      <a:r>
                        <a:rPr lang="en-SG" sz="900">
                          <a:solidFill>
                            <a:srgbClr val="002060"/>
                          </a:solidFill>
                          <a:latin typeface="Century Gothic"/>
                          <a:ea typeface="Century Gothic"/>
                          <a:cs typeface="Century Gothic"/>
                          <a:sym typeface="Century Gothic"/>
                        </a:rPr>
                        <a:t>kitchen exhaust fan Singapore, nike quest 2, air flow, chiller room, 81 aircon pte ltd</a:t>
                      </a:r>
                      <a:endParaRPr/>
                    </a:p>
                  </a:txBody>
                  <a:tcPr marT="91425" marB="91425" marR="91425" marL="91425"/>
                </a:tc>
              </a:tr>
              <a:tr h="427550">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rPr>
                        <a:t>Ad Copy</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rPr>
                        <a:t>Headlines and Descriptions</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900">
                          <a:solidFill>
                            <a:srgbClr val="002060"/>
                          </a:solidFill>
                          <a:latin typeface="Century Gothic"/>
                          <a:ea typeface="Century Gothic"/>
                          <a:cs typeface="Century Gothic"/>
                          <a:sym typeface="Century Gothic"/>
                        </a:rPr>
                        <a:t>At Guan Lee Hoe Engineering Pte Ltd, we specialize in air-con installation, servicing, repair and office renovation.</a:t>
                      </a:r>
                      <a:endParaRPr sz="9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We offer a comprehensive suite of a one-stop supplier of ACMV products and services. Catering to our customers’ requirements in various fields.</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safeguard your well-being With Techlimia. Call now to breathe easy With our duct</a:t>
                      </a:r>
                      <a:endParaRPr/>
                    </a:p>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services.</a:t>
                      </a:r>
                      <a:endParaRPr sz="1000">
                        <a:solidFill>
                          <a:srgbClr val="002060"/>
                        </a:solidFill>
                        <a:latin typeface="Century Gothic"/>
                        <a:ea typeface="Century Gothic"/>
                        <a:cs typeface="Century Gothic"/>
                        <a:sym typeface="Century Gothic"/>
                      </a:endParaRPr>
                    </a:p>
                  </a:txBody>
                  <a:tcPr marT="91425" marB="91425" marR="91425" marL="91425"/>
                </a:tc>
              </a:tr>
              <a:tr h="723825">
                <a:tc>
                  <a:txBody>
                    <a:bodyPr/>
                    <a:lstStyle/>
                    <a:p>
                      <a:pPr indent="0" lvl="0" marL="0" marR="0" rtl="0" algn="l">
                        <a:lnSpc>
                          <a:spcPct val="171429"/>
                        </a:lnSpc>
                        <a:spcBef>
                          <a:spcPts val="0"/>
                        </a:spcBef>
                        <a:spcAft>
                          <a:spcPts val="0"/>
                        </a:spcAft>
                        <a:buClr>
                          <a:srgbClr val="000000"/>
                        </a:buClr>
                        <a:buSzPts val="1450"/>
                        <a:buFont typeface="Arial"/>
                        <a:buNone/>
                      </a:pPr>
                      <a:r>
                        <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rPr>
                        <a:t>Unique Selling Propositions (USPs)</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ACMV Installation and office renovation</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Cutting edge machinery, R&amp;D, teamwork</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End to end of ACMV and other offerings</a:t>
                      </a:r>
                      <a:endParaRPr/>
                    </a:p>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Installation and Maintenance</a:t>
                      </a:r>
                      <a:endParaRPr sz="1000">
                        <a:solidFill>
                          <a:srgbClr val="002060"/>
                        </a:solidFill>
                        <a:latin typeface="Century Gothic"/>
                        <a:ea typeface="Century Gothic"/>
                        <a:cs typeface="Century Gothic"/>
                        <a:sym typeface="Century Gothic"/>
                      </a:endParaRPr>
                    </a:p>
                  </a:txBody>
                  <a:tcPr marT="91425" marB="91425" marR="91425" marL="91425"/>
                </a:tc>
              </a:tr>
              <a:tr h="427550">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rPr>
                        <a:t>Landing Pages</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rPr>
                        <a:t>Page Design and Content</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Bare</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Comprehensive</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Comprehensive</a:t>
                      </a:r>
                      <a:endParaRPr sz="1000">
                        <a:solidFill>
                          <a:srgbClr val="002060"/>
                        </a:solidFill>
                        <a:latin typeface="Century Gothic"/>
                        <a:ea typeface="Century Gothic"/>
                        <a:cs typeface="Century Gothic"/>
                        <a:sym typeface="Century Gothic"/>
                      </a:endParaRPr>
                    </a:p>
                  </a:txBody>
                  <a:tcPr marT="91425" marB="91425" marR="91425" marL="91425"/>
                </a:tc>
              </a:tr>
              <a:tr h="427550">
                <a:tc>
                  <a:txBody>
                    <a:bodyPr/>
                    <a:lstStyle/>
                    <a:p>
                      <a:pPr indent="0" lvl="0" marL="0" marR="0" rtl="0" algn="l">
                        <a:lnSpc>
                          <a:spcPct val="171429"/>
                        </a:lnSpc>
                        <a:spcBef>
                          <a:spcPts val="0"/>
                        </a:spcBef>
                        <a:spcAft>
                          <a:spcPts val="0"/>
                        </a:spcAft>
                        <a:buClr>
                          <a:srgbClr val="000000"/>
                        </a:buClr>
                        <a:buSzPts val="1450"/>
                        <a:buFont typeface="Arial"/>
                        <a:buNone/>
                      </a:pPr>
                      <a:r>
                        <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rPr>
                        <a:t>Call to Action (CTA)</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Contact form</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Contact form, WhatsApp</a:t>
                      </a:r>
                      <a:endParaRPr sz="1000">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71429"/>
                        </a:lnSpc>
                        <a:spcBef>
                          <a:spcPts val="0"/>
                        </a:spcBef>
                        <a:spcAft>
                          <a:spcPts val="0"/>
                        </a:spcAft>
                        <a:buClr>
                          <a:srgbClr val="000000"/>
                        </a:buClr>
                        <a:buSzPts val="1450"/>
                        <a:buFont typeface="Arial"/>
                        <a:buNone/>
                      </a:pPr>
                      <a:r>
                        <a:rPr lang="en-SG" sz="1000">
                          <a:solidFill>
                            <a:srgbClr val="002060"/>
                          </a:solidFill>
                          <a:latin typeface="Century Gothic"/>
                          <a:ea typeface="Century Gothic"/>
                          <a:cs typeface="Century Gothic"/>
                          <a:sym typeface="Century Gothic"/>
                        </a:rPr>
                        <a:t>Contact form, WhatsApp</a:t>
                      </a:r>
                      <a:endParaRPr sz="1000">
                        <a:solidFill>
                          <a:srgbClr val="002060"/>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5"/>
          <p:cNvSpPr txBox="1"/>
          <p:nvPr>
            <p:ph type="title"/>
          </p:nvPr>
        </p:nvSpPr>
        <p:spPr>
          <a:xfrm>
            <a:off x="838200" y="365125"/>
            <a:ext cx="10515600" cy="7016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Website Optimisation</a:t>
            </a:r>
            <a:endParaRPr/>
          </a:p>
        </p:txBody>
      </p:sp>
      <p:sp>
        <p:nvSpPr>
          <p:cNvPr id="380" name="Google Shape;380;p35"/>
          <p:cNvSpPr txBox="1"/>
          <p:nvPr>
            <p:ph idx="1" type="body"/>
          </p:nvPr>
        </p:nvSpPr>
        <p:spPr>
          <a:xfrm>
            <a:off x="465667" y="1278468"/>
            <a:ext cx="8703733" cy="1879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800"/>
              <a:buNone/>
            </a:pPr>
            <a:r>
              <a:t/>
            </a:r>
            <a:endParaRPr sz="1800">
              <a:solidFill>
                <a:srgbClr val="002060"/>
              </a:solidFill>
            </a:endParaRPr>
          </a:p>
          <a:p>
            <a:pPr indent="0" lvl="0" marL="0" rtl="0" algn="l">
              <a:lnSpc>
                <a:spcPct val="100000"/>
              </a:lnSpc>
              <a:spcBef>
                <a:spcPts val="1000"/>
              </a:spcBef>
              <a:spcAft>
                <a:spcPts val="0"/>
              </a:spcAft>
              <a:buClr>
                <a:schemeClr val="dk1"/>
              </a:buClr>
              <a:buSzPts val="1800"/>
              <a:buNone/>
            </a:pPr>
            <a:r>
              <a:t/>
            </a:r>
            <a:endParaRPr sz="1800">
              <a:solidFill>
                <a:srgbClr val="002060"/>
              </a:solidFill>
            </a:endParaRPr>
          </a:p>
          <a:p>
            <a:pPr indent="-228600" lvl="0" marL="228600" rtl="0" algn="l">
              <a:lnSpc>
                <a:spcPct val="100000"/>
              </a:lnSpc>
              <a:spcBef>
                <a:spcPts val="1000"/>
              </a:spcBef>
              <a:spcAft>
                <a:spcPts val="0"/>
              </a:spcAft>
              <a:buClr>
                <a:srgbClr val="002060"/>
              </a:buClr>
              <a:buSzPts val="1800"/>
              <a:buChar char="•"/>
            </a:pPr>
            <a:r>
              <a:rPr lang="en-SG" sz="1800">
                <a:solidFill>
                  <a:srgbClr val="002060"/>
                </a:solidFill>
              </a:rPr>
              <a:t>Optimized for SEO</a:t>
            </a:r>
            <a:endParaRPr/>
          </a:p>
          <a:p>
            <a:pPr indent="-228600" lvl="0" marL="228600" rtl="0" algn="l">
              <a:lnSpc>
                <a:spcPct val="100000"/>
              </a:lnSpc>
              <a:spcBef>
                <a:spcPts val="1000"/>
              </a:spcBef>
              <a:spcAft>
                <a:spcPts val="0"/>
              </a:spcAft>
              <a:buClr>
                <a:srgbClr val="002060"/>
              </a:buClr>
              <a:buSzPts val="1800"/>
              <a:buChar char="•"/>
            </a:pPr>
            <a:r>
              <a:rPr lang="en-SG" sz="1800">
                <a:solidFill>
                  <a:srgbClr val="002060"/>
                </a:solidFill>
              </a:rPr>
              <a:t>Can be improved further </a:t>
            </a:r>
            <a:endParaRPr/>
          </a:p>
          <a:p>
            <a:pPr indent="0" lvl="0" marL="0" rtl="0" algn="l">
              <a:lnSpc>
                <a:spcPct val="100000"/>
              </a:lnSpc>
              <a:spcBef>
                <a:spcPts val="1000"/>
              </a:spcBef>
              <a:spcAft>
                <a:spcPts val="0"/>
              </a:spcAft>
              <a:buClr>
                <a:schemeClr val="dk1"/>
              </a:buClr>
              <a:buSzPts val="2800"/>
              <a:buNone/>
            </a:pPr>
            <a:r>
              <a:t/>
            </a:r>
            <a:endParaRPr>
              <a:solidFill>
                <a:srgbClr val="002060"/>
              </a:solidFill>
            </a:endParaRPr>
          </a:p>
          <a:p>
            <a:pPr indent="0" lvl="0" marL="0" rtl="0" algn="l">
              <a:lnSpc>
                <a:spcPct val="100000"/>
              </a:lnSpc>
              <a:spcBef>
                <a:spcPts val="1000"/>
              </a:spcBef>
              <a:spcAft>
                <a:spcPts val="0"/>
              </a:spcAft>
              <a:buClr>
                <a:schemeClr val="dk1"/>
              </a:buClr>
              <a:buSzPts val="2800"/>
              <a:buNone/>
            </a:pPr>
            <a:r>
              <a:t/>
            </a:r>
            <a:endParaRPr/>
          </a:p>
        </p:txBody>
      </p:sp>
      <p:pic>
        <p:nvPicPr>
          <p:cNvPr id="381" name="Google Shape;381;p35"/>
          <p:cNvPicPr preferRelativeResize="0"/>
          <p:nvPr/>
        </p:nvPicPr>
        <p:blipFill rotWithShape="1">
          <a:blip r:embed="rId3">
            <a:alphaModFix/>
          </a:blip>
          <a:srcRect b="0" l="0" r="0" t="0"/>
          <a:stretch/>
        </p:blipFill>
        <p:spPr>
          <a:xfrm>
            <a:off x="3742596" y="1769531"/>
            <a:ext cx="8195404" cy="4217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6"/>
          <p:cNvPicPr preferRelativeResize="0"/>
          <p:nvPr>
            <p:ph idx="1" type="body"/>
          </p:nvPr>
        </p:nvPicPr>
        <p:blipFill rotWithShape="1">
          <a:blip r:embed="rId3">
            <a:alphaModFix/>
          </a:blip>
          <a:srcRect b="0" l="0" r="0" t="0"/>
          <a:stretch/>
        </p:blipFill>
        <p:spPr>
          <a:xfrm>
            <a:off x="667969" y="1629423"/>
            <a:ext cx="6231467" cy="4818937"/>
          </a:xfrm>
          <a:prstGeom prst="rect">
            <a:avLst/>
          </a:prstGeom>
          <a:noFill/>
          <a:ln>
            <a:noFill/>
          </a:ln>
        </p:spPr>
      </p:pic>
      <p:sp>
        <p:nvSpPr>
          <p:cNvPr id="387" name="Google Shape;387;p36"/>
          <p:cNvSpPr txBox="1"/>
          <p:nvPr>
            <p:ph type="title"/>
          </p:nvPr>
        </p:nvSpPr>
        <p:spPr>
          <a:xfrm>
            <a:off x="838200" y="365125"/>
            <a:ext cx="5925769" cy="7440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Website Optimisation</a:t>
            </a:r>
            <a:endParaRPr/>
          </a:p>
        </p:txBody>
      </p:sp>
      <p:pic>
        <p:nvPicPr>
          <p:cNvPr id="388" name="Google Shape;388;p36"/>
          <p:cNvPicPr preferRelativeResize="0"/>
          <p:nvPr/>
        </p:nvPicPr>
        <p:blipFill rotWithShape="1">
          <a:blip r:embed="rId4">
            <a:alphaModFix/>
          </a:blip>
          <a:srcRect b="0" l="0" r="0" t="0"/>
          <a:stretch/>
        </p:blipFill>
        <p:spPr>
          <a:xfrm>
            <a:off x="7043370" y="739672"/>
            <a:ext cx="4234230" cy="3398259"/>
          </a:xfrm>
          <a:prstGeom prst="rect">
            <a:avLst/>
          </a:prstGeom>
          <a:noFill/>
          <a:ln>
            <a:noFill/>
          </a:ln>
        </p:spPr>
      </p:pic>
      <p:sp>
        <p:nvSpPr>
          <p:cNvPr id="389" name="Google Shape;389;p36"/>
          <p:cNvSpPr txBox="1"/>
          <p:nvPr/>
        </p:nvSpPr>
        <p:spPr>
          <a:xfrm>
            <a:off x="667969" y="126009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rgbClr val="002060"/>
                </a:solidFill>
                <a:latin typeface="Century Gothic"/>
                <a:ea typeface="Century Gothic"/>
                <a:cs typeface="Century Gothic"/>
                <a:sym typeface="Century Gothic"/>
              </a:rPr>
              <a:t>Detailed breakdown</a:t>
            </a:r>
            <a:endParaRPr/>
          </a:p>
        </p:txBody>
      </p:sp>
      <p:pic>
        <p:nvPicPr>
          <p:cNvPr id="390" name="Google Shape;390;p36"/>
          <p:cNvPicPr preferRelativeResize="0"/>
          <p:nvPr/>
        </p:nvPicPr>
        <p:blipFill rotWithShape="1">
          <a:blip r:embed="rId5">
            <a:alphaModFix/>
          </a:blip>
          <a:srcRect b="0" l="0" r="0" t="0"/>
          <a:stretch/>
        </p:blipFill>
        <p:spPr>
          <a:xfrm>
            <a:off x="6899436" y="4137932"/>
            <a:ext cx="4454364" cy="23549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7"/>
          <p:cNvSpPr txBox="1"/>
          <p:nvPr>
            <p:ph type="title"/>
          </p:nvPr>
        </p:nvSpPr>
        <p:spPr>
          <a:xfrm>
            <a:off x="838200" y="365126"/>
            <a:ext cx="10515600" cy="7186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Website Optimisation</a:t>
            </a:r>
            <a:endParaRPr/>
          </a:p>
        </p:txBody>
      </p:sp>
      <p:pic>
        <p:nvPicPr>
          <p:cNvPr id="396" name="Google Shape;396;p37"/>
          <p:cNvPicPr preferRelativeResize="0"/>
          <p:nvPr>
            <p:ph idx="1" type="body"/>
          </p:nvPr>
        </p:nvPicPr>
        <p:blipFill rotWithShape="1">
          <a:blip r:embed="rId3">
            <a:alphaModFix/>
          </a:blip>
          <a:srcRect b="0" l="0" r="0" t="0"/>
          <a:stretch/>
        </p:blipFill>
        <p:spPr>
          <a:xfrm>
            <a:off x="641464" y="2332037"/>
            <a:ext cx="5518948" cy="4160837"/>
          </a:xfrm>
          <a:prstGeom prst="rect">
            <a:avLst/>
          </a:prstGeom>
          <a:noFill/>
          <a:ln>
            <a:noFill/>
          </a:ln>
        </p:spPr>
      </p:pic>
      <p:pic>
        <p:nvPicPr>
          <p:cNvPr id="397" name="Google Shape;397;p37"/>
          <p:cNvPicPr preferRelativeResize="0"/>
          <p:nvPr/>
        </p:nvPicPr>
        <p:blipFill rotWithShape="1">
          <a:blip r:embed="rId4">
            <a:alphaModFix/>
          </a:blip>
          <a:srcRect b="0" l="0" r="0" t="0"/>
          <a:stretch/>
        </p:blipFill>
        <p:spPr>
          <a:xfrm>
            <a:off x="6404097" y="2332036"/>
            <a:ext cx="5434305" cy="4160837"/>
          </a:xfrm>
          <a:prstGeom prst="rect">
            <a:avLst/>
          </a:prstGeom>
          <a:noFill/>
          <a:ln>
            <a:noFill/>
          </a:ln>
        </p:spPr>
      </p:pic>
      <p:sp>
        <p:nvSpPr>
          <p:cNvPr id="398" name="Google Shape;398;p37"/>
          <p:cNvSpPr txBox="1"/>
          <p:nvPr/>
        </p:nvSpPr>
        <p:spPr>
          <a:xfrm>
            <a:off x="641464" y="1676400"/>
            <a:ext cx="49680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entury Gothic"/>
                <a:ea typeface="Century Gothic"/>
                <a:cs typeface="Century Gothic"/>
                <a:sym typeface="Century Gothic"/>
              </a:rPr>
              <a:t>Flagged: number of words – Not significant</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Website Optimisation</a:t>
            </a:r>
            <a:endParaRPr/>
          </a:p>
        </p:txBody>
      </p:sp>
      <p:pic>
        <p:nvPicPr>
          <p:cNvPr id="404" name="Google Shape;404;p38"/>
          <p:cNvPicPr preferRelativeResize="0"/>
          <p:nvPr>
            <p:ph idx="1" type="body"/>
          </p:nvPr>
        </p:nvPicPr>
        <p:blipFill rotWithShape="1">
          <a:blip r:embed="rId3">
            <a:alphaModFix/>
          </a:blip>
          <a:srcRect b="0" l="0" r="0" t="0"/>
          <a:stretch/>
        </p:blipFill>
        <p:spPr>
          <a:xfrm>
            <a:off x="406363" y="2211890"/>
            <a:ext cx="5808207" cy="4160837"/>
          </a:xfrm>
          <a:prstGeom prst="rect">
            <a:avLst/>
          </a:prstGeom>
          <a:noFill/>
          <a:ln>
            <a:noFill/>
          </a:ln>
        </p:spPr>
      </p:pic>
      <p:pic>
        <p:nvPicPr>
          <p:cNvPr id="405" name="Google Shape;405;p38"/>
          <p:cNvPicPr preferRelativeResize="0"/>
          <p:nvPr/>
        </p:nvPicPr>
        <p:blipFill rotWithShape="1">
          <a:blip r:embed="rId4">
            <a:alphaModFix/>
          </a:blip>
          <a:srcRect b="0" l="0" r="0" t="0"/>
          <a:stretch/>
        </p:blipFill>
        <p:spPr>
          <a:xfrm>
            <a:off x="6352388" y="2070628"/>
            <a:ext cx="5500983" cy="4160837"/>
          </a:xfrm>
          <a:prstGeom prst="rect">
            <a:avLst/>
          </a:prstGeom>
          <a:noFill/>
          <a:ln>
            <a:noFill/>
          </a:ln>
        </p:spPr>
      </p:pic>
      <p:sp>
        <p:nvSpPr>
          <p:cNvPr id="406" name="Google Shape;406;p38"/>
          <p:cNvSpPr txBox="1"/>
          <p:nvPr/>
        </p:nvSpPr>
        <p:spPr>
          <a:xfrm>
            <a:off x="406363" y="1506022"/>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entury Gothic"/>
                <a:ea typeface="Century Gothic"/>
                <a:cs typeface="Century Gothic"/>
                <a:sym typeface="Century Gothic"/>
              </a:rPr>
              <a:t>Flagged: webpage load speed – Can be improved</a:t>
            </a:r>
            <a:endParaRPr/>
          </a:p>
          <a:p>
            <a:pPr indent="0" lvl="0" marL="0" marR="0" rtl="0" algn="l">
              <a:spcBef>
                <a:spcPts val="0"/>
              </a:spcBef>
              <a:spcAft>
                <a:spcPts val="0"/>
              </a:spcAft>
              <a:buNone/>
            </a:pPr>
            <a:r>
              <a:rPr lang="en-SG" sz="1800">
                <a:solidFill>
                  <a:schemeClr val="dk1"/>
                </a:solidFill>
                <a:latin typeface="Century Gothic"/>
                <a:ea typeface="Century Gothic"/>
                <a:cs typeface="Century Gothic"/>
                <a:sym typeface="Century Gothic"/>
              </a:rPr>
              <a:t>	  backlinks – Can be improved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Marketing Prioritization</a:t>
            </a:r>
            <a:endParaRPr>
              <a:solidFill>
                <a:srgbClr val="002060"/>
              </a:solidFill>
            </a:endParaRPr>
          </a:p>
        </p:txBody>
      </p:sp>
      <p:graphicFrame>
        <p:nvGraphicFramePr>
          <p:cNvPr id="412" name="Google Shape;412;p39"/>
          <p:cNvGraphicFramePr/>
          <p:nvPr/>
        </p:nvGraphicFramePr>
        <p:xfrm>
          <a:off x="838200" y="1713443"/>
          <a:ext cx="3000000" cy="3000000"/>
        </p:xfrm>
        <a:graphic>
          <a:graphicData uri="http://schemas.openxmlformats.org/drawingml/2006/table">
            <a:tbl>
              <a:tblPr>
                <a:noFill/>
                <a:tableStyleId>{2107B2B8-9C63-4824-81AC-F243A01BBD21}</a:tableStyleId>
              </a:tblPr>
              <a:tblGrid>
                <a:gridCol w="965375"/>
                <a:gridCol w="4584375"/>
                <a:gridCol w="5148075"/>
              </a:tblGrid>
              <a:tr h="575900">
                <a:tc rowSpan="2">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2060"/>
                          </a:solidFill>
                        </a:rPr>
                        <a:t>High Impact</a:t>
                      </a:r>
                      <a:endParaRPr sz="2000" u="none" cap="none" strike="noStrike">
                        <a:solidFill>
                          <a:srgbClr val="002060"/>
                        </a:solidFill>
                      </a:endParaRPr>
                    </a:p>
                  </a:txBody>
                  <a:tcPr marT="91425" marB="91425" marR="91425" marL="91425">
                    <a:solidFill>
                      <a:srgbClr val="AECBD3"/>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2060"/>
                          </a:solidFill>
                        </a:rPr>
                        <a:t>Costly to execute but potentially high impact, </a:t>
                      </a:r>
                      <a:r>
                        <a:rPr b="1" lang="en-SG" sz="2000" u="none" cap="none" strike="noStrike">
                          <a:solidFill>
                            <a:srgbClr val="002060"/>
                          </a:solidFill>
                        </a:rPr>
                        <a:t>medium priority</a:t>
                      </a:r>
                      <a:endParaRPr b="1" i="1" sz="20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2060"/>
                          </a:solidFill>
                        </a:rPr>
                        <a:t>Easy to execute and high impact, must be done,</a:t>
                      </a:r>
                      <a:r>
                        <a:rPr b="1" lang="en-SG" sz="2000" u="none" cap="none" strike="noStrike">
                          <a:solidFill>
                            <a:srgbClr val="002060"/>
                          </a:solidFill>
                        </a:rPr>
                        <a:t> Top priority</a:t>
                      </a:r>
                      <a:endParaRPr b="1" i="1" sz="2000" u="none" cap="none" strike="noStrike">
                        <a:solidFill>
                          <a:srgbClr val="002060"/>
                        </a:solidFill>
                      </a:endParaRPr>
                    </a:p>
                  </a:txBody>
                  <a:tcPr marT="91425" marB="91425" marR="91425" marL="91425"/>
                </a:tc>
              </a:tr>
              <a:tr h="992300">
                <a:tc vMerge="1"/>
                <a:tc>
                  <a:txBody>
                    <a:bodyPr/>
                    <a:lstStyle/>
                    <a:p>
                      <a:pPr indent="-228600" lvl="0" marL="457200" marR="0" rtl="0" algn="l">
                        <a:lnSpc>
                          <a:spcPct val="100000"/>
                        </a:lnSpc>
                        <a:spcBef>
                          <a:spcPts val="0"/>
                        </a:spcBef>
                        <a:spcAft>
                          <a:spcPts val="0"/>
                        </a:spcAft>
                        <a:buClr>
                          <a:srgbClr val="000000"/>
                        </a:buClr>
                        <a:buSzPts val="1600"/>
                        <a:buFont typeface="Arial"/>
                        <a:buNone/>
                      </a:pPr>
                      <a:r>
                        <a:rPr b="0" i="0" lang="en-SG" sz="2000" u="none" cap="none" strike="noStrike">
                          <a:solidFill>
                            <a:srgbClr val="002060"/>
                          </a:solidFill>
                        </a:rPr>
                        <a:t> </a:t>
                      </a:r>
                      <a:endParaRPr/>
                    </a:p>
                    <a:p>
                      <a:pPr indent="-228600" lvl="0" marL="457200" marR="0" rtl="0" algn="l">
                        <a:lnSpc>
                          <a:spcPct val="100000"/>
                        </a:lnSpc>
                        <a:spcBef>
                          <a:spcPts val="0"/>
                        </a:spcBef>
                        <a:spcAft>
                          <a:spcPts val="0"/>
                        </a:spcAft>
                        <a:buClr>
                          <a:srgbClr val="000000"/>
                        </a:buClr>
                        <a:buSzPts val="1600"/>
                        <a:buFont typeface="Arial"/>
                        <a:buNone/>
                      </a:pPr>
                      <a:r>
                        <a:rPr b="0" i="0" lang="en-SG" sz="2000" u="none" cap="none" strike="noStrike">
                          <a:solidFill>
                            <a:srgbClr val="002060"/>
                          </a:solidFill>
                        </a:rPr>
                        <a:t> Google advertisements</a:t>
                      </a:r>
                      <a:endParaRPr/>
                    </a:p>
                    <a:p>
                      <a:pPr indent="-228600" lvl="0" marL="457200" marR="0" rtl="0" algn="l">
                        <a:lnSpc>
                          <a:spcPct val="100000"/>
                        </a:lnSpc>
                        <a:spcBef>
                          <a:spcPts val="0"/>
                        </a:spcBef>
                        <a:spcAft>
                          <a:spcPts val="0"/>
                        </a:spcAft>
                        <a:buClr>
                          <a:srgbClr val="000000"/>
                        </a:buClr>
                        <a:buSzPts val="1600"/>
                        <a:buFont typeface="Arial"/>
                        <a:buNone/>
                      </a:pPr>
                      <a:r>
                        <a:t/>
                      </a:r>
                      <a:endParaRPr b="1" i="1" sz="2000" u="none" cap="none" strike="noStrike">
                        <a:solidFill>
                          <a:srgbClr val="002060"/>
                        </a:solidFill>
                      </a:endParaRPr>
                    </a:p>
                  </a:txBody>
                  <a:tcPr marT="91425" marB="91425" marR="91425" marL="91425"/>
                </a:tc>
                <a:tc>
                  <a:txBody>
                    <a:bodyPr/>
                    <a:lstStyle/>
                    <a:p>
                      <a:pPr indent="-228600" lvl="0" marL="457200" marR="0" rtl="0" algn="l">
                        <a:lnSpc>
                          <a:spcPct val="100000"/>
                        </a:lnSpc>
                        <a:spcBef>
                          <a:spcPts val="0"/>
                        </a:spcBef>
                        <a:spcAft>
                          <a:spcPts val="0"/>
                        </a:spcAft>
                        <a:buClr>
                          <a:srgbClr val="000000"/>
                        </a:buClr>
                        <a:buSzPts val="1600"/>
                        <a:buFont typeface="Arial"/>
                        <a:buNone/>
                      </a:pPr>
                      <a:r>
                        <a:rPr b="0" i="0" lang="en-SG" sz="2000" u="none" cap="none" strike="noStrike">
                          <a:solidFill>
                            <a:srgbClr val="002060"/>
                          </a:solidFill>
                          <a:latin typeface="Arial"/>
                          <a:ea typeface="Arial"/>
                          <a:cs typeface="Arial"/>
                          <a:sym typeface="Arial"/>
                        </a:rPr>
                        <a:t>Facebook </a:t>
                      </a:r>
                      <a:endParaRPr/>
                    </a:p>
                    <a:p>
                      <a:pPr indent="-228600" lvl="0" marL="457200" marR="0" rtl="0" algn="l">
                        <a:lnSpc>
                          <a:spcPct val="100000"/>
                        </a:lnSpc>
                        <a:spcBef>
                          <a:spcPts val="0"/>
                        </a:spcBef>
                        <a:spcAft>
                          <a:spcPts val="0"/>
                        </a:spcAft>
                        <a:buClr>
                          <a:srgbClr val="000000"/>
                        </a:buClr>
                        <a:buSzPts val="1600"/>
                        <a:buFont typeface="Arial"/>
                        <a:buNone/>
                      </a:pPr>
                      <a:r>
                        <a:rPr b="0" i="0" lang="en-SG" sz="2000" u="none" cap="none" strike="noStrike">
                          <a:solidFill>
                            <a:srgbClr val="002060"/>
                          </a:solidFill>
                          <a:latin typeface="Arial"/>
                          <a:ea typeface="Arial"/>
                          <a:cs typeface="Arial"/>
                          <a:sym typeface="Arial"/>
                        </a:rPr>
                        <a:t>Instagram</a:t>
                      </a:r>
                      <a:endParaRPr/>
                    </a:p>
                    <a:p>
                      <a:pPr indent="-228600" lvl="0" marL="457200" marR="0" rtl="0" algn="l">
                        <a:lnSpc>
                          <a:spcPct val="100000"/>
                        </a:lnSpc>
                        <a:spcBef>
                          <a:spcPts val="0"/>
                        </a:spcBef>
                        <a:spcAft>
                          <a:spcPts val="0"/>
                        </a:spcAft>
                        <a:buClr>
                          <a:srgbClr val="000000"/>
                        </a:buClr>
                        <a:buSzPts val="1600"/>
                        <a:buFont typeface="Arial"/>
                        <a:buNone/>
                      </a:pPr>
                      <a:r>
                        <a:rPr b="0" i="0" lang="en-SG" sz="2000" u="none" cap="none" strike="noStrike">
                          <a:solidFill>
                            <a:srgbClr val="002060"/>
                          </a:solidFill>
                          <a:latin typeface="Arial"/>
                          <a:ea typeface="Arial"/>
                          <a:cs typeface="Arial"/>
                          <a:sym typeface="Arial"/>
                        </a:rPr>
                        <a:t>Landing Page</a:t>
                      </a:r>
                      <a:endParaRPr b="0" i="0" sz="2000" u="none" cap="none" strike="noStrike">
                        <a:solidFill>
                          <a:srgbClr val="002060"/>
                        </a:solidFill>
                        <a:latin typeface="Arial"/>
                        <a:ea typeface="Arial"/>
                        <a:cs typeface="Arial"/>
                        <a:sym typeface="Arial"/>
                      </a:endParaRPr>
                    </a:p>
                  </a:txBody>
                  <a:tcPr marT="91425" marB="91425" marR="91425" marL="91425"/>
                </a:tc>
              </a:tr>
              <a:tr h="350300">
                <a:tc rowSpan="2">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2060"/>
                          </a:solidFill>
                        </a:rPr>
                        <a:t>Low Impact</a:t>
                      </a:r>
                      <a:endParaRPr sz="2000" u="none" cap="none" strike="noStrike">
                        <a:solidFill>
                          <a:srgbClr val="002060"/>
                        </a:solidFill>
                      </a:endParaRPr>
                    </a:p>
                  </a:txBody>
                  <a:tcPr marT="91425" marB="91425" marR="91425" marL="91425">
                    <a:solidFill>
                      <a:srgbClr val="AECBD3"/>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2060"/>
                          </a:solidFill>
                        </a:rPr>
                        <a:t>Costly to execute with low returns, </a:t>
                      </a:r>
                      <a:r>
                        <a:rPr b="1" lang="en-SG" sz="2000" u="none" cap="none" strike="noStrike">
                          <a:solidFill>
                            <a:srgbClr val="002060"/>
                          </a:solidFill>
                        </a:rPr>
                        <a:t>do not execute</a:t>
                      </a:r>
                      <a:endParaRPr sz="20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2060"/>
                          </a:solidFill>
                        </a:rPr>
                        <a:t>Easy to execute but not much impact on marketing results, </a:t>
                      </a:r>
                      <a:r>
                        <a:rPr b="1" lang="en-SG" sz="2000" u="none" cap="none" strike="noStrike">
                          <a:solidFill>
                            <a:srgbClr val="002060"/>
                          </a:solidFill>
                        </a:rPr>
                        <a:t>low priority</a:t>
                      </a:r>
                      <a:endParaRPr sz="2000" u="none" cap="none" strike="noStrike">
                        <a:solidFill>
                          <a:srgbClr val="002060"/>
                        </a:solidFill>
                      </a:endParaRPr>
                    </a:p>
                  </a:txBody>
                  <a:tcPr marT="91425" marB="91425" marR="91425" marL="91425"/>
                </a:tc>
              </a:tr>
              <a:tr h="949575">
                <a:tc vMerge="1"/>
                <a:tc>
                  <a:txBody>
                    <a:bodyPr/>
                    <a:lstStyle/>
                    <a:p>
                      <a:pPr indent="-228600" lvl="0" marL="457200" marR="0" rtl="0" algn="l">
                        <a:lnSpc>
                          <a:spcPct val="100000"/>
                        </a:lnSpc>
                        <a:spcBef>
                          <a:spcPts val="0"/>
                        </a:spcBef>
                        <a:spcAft>
                          <a:spcPts val="0"/>
                        </a:spcAft>
                        <a:buClr>
                          <a:srgbClr val="000000"/>
                        </a:buClr>
                        <a:buSzPts val="1600"/>
                        <a:buFont typeface="Arial"/>
                        <a:buNone/>
                      </a:pPr>
                      <a:r>
                        <a:rPr b="0" i="0" lang="en-SG" sz="2000" u="none" cap="none" strike="noStrike">
                          <a:solidFill>
                            <a:srgbClr val="002060"/>
                          </a:solidFill>
                          <a:latin typeface="Arial"/>
                          <a:ea typeface="Arial"/>
                          <a:cs typeface="Arial"/>
                          <a:sym typeface="Arial"/>
                        </a:rPr>
                        <a:t>Traditional advertising like TV or</a:t>
                      </a:r>
                      <a:endParaRPr/>
                    </a:p>
                    <a:p>
                      <a:pPr indent="-228600" lvl="0" marL="457200" marR="0" rtl="0" algn="l">
                        <a:lnSpc>
                          <a:spcPct val="100000"/>
                        </a:lnSpc>
                        <a:spcBef>
                          <a:spcPts val="0"/>
                        </a:spcBef>
                        <a:spcAft>
                          <a:spcPts val="0"/>
                        </a:spcAft>
                        <a:buClr>
                          <a:srgbClr val="000000"/>
                        </a:buClr>
                        <a:buSzPts val="1600"/>
                        <a:buFont typeface="Arial"/>
                        <a:buNone/>
                      </a:pPr>
                      <a:r>
                        <a:rPr b="0" i="0" lang="en-SG" sz="2000" u="none" cap="none" strike="noStrike">
                          <a:solidFill>
                            <a:srgbClr val="002060"/>
                          </a:solidFill>
                          <a:latin typeface="Arial"/>
                          <a:ea typeface="Arial"/>
                          <a:cs typeface="Arial"/>
                          <a:sym typeface="Arial"/>
                        </a:rPr>
                        <a:t>Print media</a:t>
                      </a:r>
                      <a:endParaRPr/>
                    </a:p>
                    <a:p>
                      <a:pPr indent="-228600" lvl="0" marL="457200" marR="0" rtl="0" algn="l">
                        <a:lnSpc>
                          <a:spcPct val="100000"/>
                        </a:lnSpc>
                        <a:spcBef>
                          <a:spcPts val="0"/>
                        </a:spcBef>
                        <a:spcAft>
                          <a:spcPts val="0"/>
                        </a:spcAft>
                        <a:buClr>
                          <a:srgbClr val="000000"/>
                        </a:buClr>
                        <a:buSzPts val="1600"/>
                        <a:buFont typeface="Arial"/>
                        <a:buNone/>
                      </a:pPr>
                      <a:r>
                        <a:rPr b="0" i="0" lang="en-SG" sz="2000" u="none" cap="none" strike="noStrike">
                          <a:solidFill>
                            <a:srgbClr val="002060"/>
                          </a:solidFill>
                          <a:latin typeface="Arial"/>
                          <a:ea typeface="Arial"/>
                          <a:cs typeface="Arial"/>
                          <a:sym typeface="Arial"/>
                        </a:rPr>
                        <a:t>Mass market</a:t>
                      </a:r>
                      <a:r>
                        <a:rPr b="0" i="0" lang="en-SG" sz="2000" u="none" cap="none" strike="noStrike">
                          <a:solidFill>
                            <a:srgbClr val="002060"/>
                          </a:solidFill>
                          <a:latin typeface="Arial"/>
                          <a:ea typeface="Arial"/>
                          <a:cs typeface="Arial"/>
                          <a:sym typeface="Arial"/>
                        </a:rPr>
                        <a:t> events</a:t>
                      </a:r>
                      <a:endParaRPr b="0" i="0" sz="2000" u="none" cap="none" strike="noStrike">
                        <a:solidFill>
                          <a:srgbClr val="002060"/>
                        </a:solidFill>
                        <a:latin typeface="Arial"/>
                        <a:ea typeface="Arial"/>
                        <a:cs typeface="Arial"/>
                        <a:sym typeface="Arial"/>
                      </a:endParaRPr>
                    </a:p>
                  </a:txBody>
                  <a:tcPr marT="91425" marB="91425" marR="91425" marL="91425"/>
                </a:tc>
                <a:tc>
                  <a:txBody>
                    <a:bodyPr/>
                    <a:lstStyle/>
                    <a:p>
                      <a:pPr indent="-228600" lvl="0" marL="457200" marR="0" rtl="0" algn="l">
                        <a:lnSpc>
                          <a:spcPct val="100000"/>
                        </a:lnSpc>
                        <a:spcBef>
                          <a:spcPts val="0"/>
                        </a:spcBef>
                        <a:spcAft>
                          <a:spcPts val="0"/>
                        </a:spcAft>
                        <a:buClr>
                          <a:srgbClr val="000000"/>
                        </a:buClr>
                        <a:buSzPts val="1600"/>
                        <a:buFont typeface="Arial"/>
                        <a:buNone/>
                      </a:pPr>
                      <a:r>
                        <a:rPr b="0" i="0" lang="en-SG" sz="2000" u="none" cap="none" strike="noStrike">
                          <a:solidFill>
                            <a:srgbClr val="002060"/>
                          </a:solidFill>
                          <a:latin typeface="Arial"/>
                          <a:ea typeface="Arial"/>
                          <a:cs typeface="Arial"/>
                          <a:sym typeface="Arial"/>
                        </a:rPr>
                        <a:t>Referral program</a:t>
                      </a:r>
                      <a:endParaRPr/>
                    </a:p>
                    <a:p>
                      <a:pPr indent="-228600" lvl="0" marL="457200" marR="0" rtl="0" algn="l">
                        <a:lnSpc>
                          <a:spcPct val="100000"/>
                        </a:lnSpc>
                        <a:spcBef>
                          <a:spcPts val="0"/>
                        </a:spcBef>
                        <a:spcAft>
                          <a:spcPts val="0"/>
                        </a:spcAft>
                        <a:buClr>
                          <a:srgbClr val="000000"/>
                        </a:buClr>
                        <a:buSzPts val="1600"/>
                        <a:buFont typeface="Arial"/>
                        <a:buNone/>
                      </a:pPr>
                      <a:r>
                        <a:t/>
                      </a:r>
                      <a:endParaRPr b="0" i="0" sz="2000" u="none" cap="none" strike="noStrike">
                        <a:solidFill>
                          <a:srgbClr val="002060"/>
                        </a:solidFill>
                        <a:latin typeface="Arial"/>
                        <a:ea typeface="Arial"/>
                        <a:cs typeface="Arial"/>
                        <a:sym typeface="Arial"/>
                      </a:endParaRPr>
                    </a:p>
                  </a:txBody>
                  <a:tcPr marT="91425" marB="91425" marR="91425" marL="91425"/>
                </a:tc>
              </a:tr>
              <a:tr h="350300">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solidFill>
                          <a:srgbClr val="002060"/>
                        </a:solidFill>
                      </a:endParaRPr>
                    </a:p>
                  </a:txBody>
                  <a:tcPr marT="91425" marB="91425" marR="91425" marL="91425">
                    <a:solidFill>
                      <a:srgbClr val="AECBD3"/>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2060"/>
                          </a:solidFill>
                        </a:rPr>
                        <a:t>High Cost to Execute</a:t>
                      </a:r>
                      <a:endParaRPr sz="2000" u="none" cap="none" strike="noStrike">
                        <a:solidFill>
                          <a:srgbClr val="002060"/>
                        </a:solidFill>
                      </a:endParaRPr>
                    </a:p>
                  </a:txBody>
                  <a:tcPr marT="91425" marB="91425" marR="91425" marL="91425">
                    <a:solidFill>
                      <a:srgbClr val="AECBD3"/>
                    </a:solidFill>
                  </a:tcPr>
                </a:tc>
                <a:tc>
                  <a:txBody>
                    <a:bodyPr/>
                    <a:lstStyle/>
                    <a:p>
                      <a:pPr indent="0" lvl="0" marL="0" marR="0" rtl="0" algn="l">
                        <a:lnSpc>
                          <a:spcPct val="100000"/>
                        </a:lnSpc>
                        <a:spcBef>
                          <a:spcPts val="0"/>
                        </a:spcBef>
                        <a:spcAft>
                          <a:spcPts val="0"/>
                        </a:spcAft>
                        <a:buClr>
                          <a:srgbClr val="000000"/>
                        </a:buClr>
                        <a:buSzPts val="2000"/>
                        <a:buFont typeface="Arial"/>
                        <a:buNone/>
                      </a:pPr>
                      <a:r>
                        <a:rPr lang="en-SG" sz="2000" u="none" cap="none" strike="noStrike">
                          <a:solidFill>
                            <a:srgbClr val="002060"/>
                          </a:solidFill>
                        </a:rPr>
                        <a:t>Low Cost to Execute</a:t>
                      </a:r>
                      <a:endParaRPr sz="2000" u="none" cap="none" strike="noStrike">
                        <a:solidFill>
                          <a:srgbClr val="002060"/>
                        </a:solidFill>
                      </a:endParaRPr>
                    </a:p>
                  </a:txBody>
                  <a:tcPr marT="91425" marB="91425" marR="91425" marL="91425">
                    <a:solidFill>
                      <a:srgbClr val="AECBD3"/>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Core services</a:t>
            </a:r>
            <a:endParaRPr>
              <a:solidFill>
                <a:srgbClr val="002060"/>
              </a:solidFill>
            </a:endParaRPr>
          </a:p>
        </p:txBody>
      </p:sp>
      <p:sp>
        <p:nvSpPr>
          <p:cNvPr id="148" name="Google Shape;148;p4"/>
          <p:cNvSpPr txBox="1"/>
          <p:nvPr>
            <p:ph idx="1" type="body"/>
          </p:nvPr>
        </p:nvSpPr>
        <p:spPr>
          <a:xfrm>
            <a:off x="838200" y="1537547"/>
            <a:ext cx="10515600" cy="4160520"/>
          </a:xfrm>
          <a:prstGeom prst="rect">
            <a:avLst/>
          </a:prstGeom>
          <a:noFill/>
          <a:ln>
            <a:noFill/>
          </a:ln>
        </p:spPr>
        <p:txBody>
          <a:bodyPr anchorCtr="0" anchor="t" bIns="45700" lIns="91425" spcFirstLastPara="1" rIns="91425" wrap="square" tIns="45700">
            <a:normAutofit/>
          </a:bodyPr>
          <a:lstStyle/>
          <a:p>
            <a:pPr indent="-514350" lvl="0" marL="514350" rtl="0" algn="l">
              <a:lnSpc>
                <a:spcPct val="100000"/>
              </a:lnSpc>
              <a:spcBef>
                <a:spcPts val="0"/>
              </a:spcBef>
              <a:spcAft>
                <a:spcPts val="0"/>
              </a:spcAft>
              <a:buClr>
                <a:srgbClr val="002060"/>
              </a:buClr>
              <a:buSzPts val="1800"/>
              <a:buFont typeface="Century Gothic"/>
              <a:buAutoNum type="alphaLcPeriod"/>
            </a:pPr>
            <a:r>
              <a:rPr lang="en-SG" sz="1800">
                <a:solidFill>
                  <a:srgbClr val="002060"/>
                </a:solidFill>
                <a:latin typeface="Arial"/>
                <a:ea typeface="Arial"/>
                <a:cs typeface="Arial"/>
                <a:sym typeface="Arial"/>
              </a:rPr>
              <a:t>Commercial Aircon advisory, consultancy* &amp; design with latest ACMV (Aircon &amp; Mechanical Ventilation), HVAC (Heating and Ventilation Aircon) technologies and equipments </a:t>
            </a:r>
            <a:endParaRPr/>
          </a:p>
          <a:p>
            <a:pPr indent="-514350" lvl="0" marL="514350" rtl="0" algn="l">
              <a:lnSpc>
                <a:spcPct val="100000"/>
              </a:lnSpc>
              <a:spcBef>
                <a:spcPts val="1000"/>
              </a:spcBef>
              <a:spcAft>
                <a:spcPts val="0"/>
              </a:spcAft>
              <a:buClr>
                <a:srgbClr val="002060"/>
              </a:buClr>
              <a:buSzPts val="1800"/>
              <a:buFont typeface="Century Gothic"/>
              <a:buAutoNum type="alphaLcPeriod"/>
            </a:pPr>
            <a:r>
              <a:rPr lang="en-SG" sz="1800">
                <a:solidFill>
                  <a:srgbClr val="002060"/>
                </a:solidFill>
                <a:latin typeface="Arial"/>
                <a:ea typeface="Arial"/>
                <a:cs typeface="Arial"/>
                <a:sym typeface="Arial"/>
              </a:rPr>
              <a:t>Aircon fabrication</a:t>
            </a:r>
            <a:endParaRPr/>
          </a:p>
          <a:p>
            <a:pPr indent="-514350" lvl="0" marL="514350" rtl="0" algn="l">
              <a:lnSpc>
                <a:spcPct val="100000"/>
              </a:lnSpc>
              <a:spcBef>
                <a:spcPts val="1000"/>
              </a:spcBef>
              <a:spcAft>
                <a:spcPts val="0"/>
              </a:spcAft>
              <a:buClr>
                <a:srgbClr val="002060"/>
              </a:buClr>
              <a:buSzPts val="1800"/>
              <a:buFont typeface="Century Gothic"/>
              <a:buAutoNum type="alphaLcPeriod"/>
            </a:pPr>
            <a:r>
              <a:rPr lang="en-SG" sz="1800">
                <a:solidFill>
                  <a:srgbClr val="002060"/>
                </a:solidFill>
                <a:latin typeface="Arial"/>
                <a:ea typeface="Arial"/>
                <a:cs typeface="Arial"/>
                <a:sym typeface="Arial"/>
              </a:rPr>
              <a:t>Aircon installation</a:t>
            </a:r>
            <a:endParaRPr/>
          </a:p>
          <a:p>
            <a:pPr indent="-514350" lvl="0" marL="514350" rtl="0" algn="l">
              <a:lnSpc>
                <a:spcPct val="100000"/>
              </a:lnSpc>
              <a:spcBef>
                <a:spcPts val="1000"/>
              </a:spcBef>
              <a:spcAft>
                <a:spcPts val="0"/>
              </a:spcAft>
              <a:buClr>
                <a:srgbClr val="002060"/>
              </a:buClr>
              <a:buSzPts val="1800"/>
              <a:buFont typeface="Century Gothic"/>
              <a:buAutoNum type="alphaLcPeriod"/>
            </a:pPr>
            <a:r>
              <a:rPr lang="en-SG" sz="1800">
                <a:solidFill>
                  <a:srgbClr val="002060"/>
                </a:solidFill>
                <a:latin typeface="Arial"/>
                <a:ea typeface="Arial"/>
                <a:cs typeface="Arial"/>
                <a:sym typeface="Arial"/>
              </a:rPr>
              <a:t>Aircon maintenance</a:t>
            </a:r>
            <a:endParaRPr/>
          </a:p>
          <a:p>
            <a:pPr indent="-514350" lvl="0" marL="514350" rtl="0" algn="l">
              <a:lnSpc>
                <a:spcPct val="100000"/>
              </a:lnSpc>
              <a:spcBef>
                <a:spcPts val="1000"/>
              </a:spcBef>
              <a:spcAft>
                <a:spcPts val="0"/>
              </a:spcAft>
              <a:buClr>
                <a:srgbClr val="002060"/>
              </a:buClr>
              <a:buSzPts val="1800"/>
              <a:buFont typeface="Century Gothic"/>
              <a:buAutoNum type="alphaLcPeriod"/>
            </a:pPr>
            <a:r>
              <a:rPr lang="en-SG" sz="1800">
                <a:solidFill>
                  <a:srgbClr val="002060"/>
                </a:solidFill>
                <a:latin typeface="Arial"/>
                <a:ea typeface="Arial"/>
                <a:cs typeface="Arial"/>
                <a:sym typeface="Arial"/>
              </a:rPr>
              <a:t>Renovation for new or upgrading of commercial spaces (Offices, Retail &amp; Industrial)</a:t>
            </a:r>
            <a:endParaRPr/>
          </a:p>
          <a:p>
            <a:pPr indent="-514350" lvl="0" marL="514350" rtl="0" algn="l">
              <a:lnSpc>
                <a:spcPct val="100000"/>
              </a:lnSpc>
              <a:spcBef>
                <a:spcPts val="1000"/>
              </a:spcBef>
              <a:spcAft>
                <a:spcPts val="0"/>
              </a:spcAft>
              <a:buClr>
                <a:srgbClr val="002060"/>
              </a:buClr>
              <a:buSzPts val="1800"/>
              <a:buFont typeface="Century Gothic"/>
              <a:buAutoNum type="alphaLcPeriod"/>
            </a:pPr>
            <a:r>
              <a:rPr lang="en-SG" sz="1800">
                <a:solidFill>
                  <a:srgbClr val="002060"/>
                </a:solidFill>
                <a:latin typeface="Arial"/>
                <a:ea typeface="Arial"/>
                <a:cs typeface="Arial"/>
                <a:sym typeface="Arial"/>
              </a:rPr>
              <a:t>Helps obtain BCA Green Mark thereby achieving up to 50% reduction in electricity bills </a:t>
            </a:r>
            <a:br>
              <a:rPr lang="en-SG" sz="1800">
                <a:solidFill>
                  <a:srgbClr val="002060"/>
                </a:solidFill>
                <a:latin typeface="Arial"/>
                <a:ea typeface="Arial"/>
                <a:cs typeface="Arial"/>
                <a:sym typeface="Arial"/>
              </a:rPr>
            </a:br>
            <a:r>
              <a:rPr lang="en-SG" sz="1800">
                <a:solidFill>
                  <a:srgbClr val="002060"/>
                </a:solidFill>
                <a:latin typeface="Arial"/>
                <a:ea typeface="Arial"/>
                <a:cs typeface="Arial"/>
                <a:sym typeface="Arial"/>
              </a:rPr>
              <a:t>https://www1.bca.gov.sg/buildsg/sustainability/green-mark-certification-scheme</a:t>
            </a:r>
            <a:endParaRPr/>
          </a:p>
          <a:p>
            <a:pPr indent="0" lvl="0" marL="0" rtl="0" algn="l">
              <a:lnSpc>
                <a:spcPct val="100000"/>
              </a:lnSpc>
              <a:spcBef>
                <a:spcPts val="1000"/>
              </a:spcBef>
              <a:spcAft>
                <a:spcPts val="0"/>
              </a:spcAft>
              <a:buClr>
                <a:srgbClr val="002060"/>
              </a:buClr>
              <a:buSzPts val="1800"/>
              <a:buNone/>
            </a:pPr>
            <a:r>
              <a:rPr lang="en-SG" sz="1800">
                <a:solidFill>
                  <a:srgbClr val="002060"/>
                </a:solidFill>
                <a:latin typeface="Arial"/>
                <a:ea typeface="Arial"/>
                <a:cs typeface="Arial"/>
                <a:sym typeface="Arial"/>
              </a:rPr>
              <a:t>* Consultation for existing ACMV / HVAC systems (oversized) &amp; help determining the right size </a:t>
            </a:r>
            <a:br>
              <a:rPr lang="en-SG" sz="1800">
                <a:solidFill>
                  <a:srgbClr val="002060"/>
                </a:solidFill>
                <a:latin typeface="Arial"/>
                <a:ea typeface="Arial"/>
                <a:cs typeface="Arial"/>
                <a:sym typeface="Arial"/>
              </a:rPr>
            </a:br>
            <a:r>
              <a:rPr lang="en-SG" sz="1800">
                <a:solidFill>
                  <a:srgbClr val="002060"/>
                </a:solidFill>
                <a:latin typeface="Arial"/>
                <a:ea typeface="Arial"/>
                <a:cs typeface="Arial"/>
                <a:sym typeface="Arial"/>
              </a:rPr>
              <a:t>system requirement, install the relevant equipment to reduce condensation resolving why aircon is </a:t>
            </a:r>
            <a:br>
              <a:rPr lang="en-SG" sz="1800">
                <a:solidFill>
                  <a:srgbClr val="002060"/>
                </a:solidFill>
                <a:latin typeface="Arial"/>
                <a:ea typeface="Arial"/>
                <a:cs typeface="Arial"/>
                <a:sym typeface="Arial"/>
              </a:rPr>
            </a:br>
            <a:r>
              <a:rPr lang="en-SG" sz="1800">
                <a:solidFill>
                  <a:srgbClr val="002060"/>
                </a:solidFill>
                <a:latin typeface="Arial"/>
                <a:ea typeface="Arial"/>
                <a:cs typeface="Arial"/>
                <a:sym typeface="Arial"/>
              </a:rPr>
              <a:t>too cold and save electricity bills by up to 20%</a:t>
            </a:r>
            <a:endParaRPr/>
          </a:p>
          <a:p>
            <a:pPr indent="-336550" lvl="0" marL="514350" rtl="0" algn="l">
              <a:lnSpc>
                <a:spcPct val="100000"/>
              </a:lnSpc>
              <a:spcBef>
                <a:spcPts val="1000"/>
              </a:spcBef>
              <a:spcAft>
                <a:spcPts val="0"/>
              </a:spcAft>
              <a:buClr>
                <a:schemeClr val="dk1"/>
              </a:buClr>
              <a:buSzPts val="2800"/>
              <a:buFont typeface="Century Gothic"/>
              <a:buNone/>
            </a:pPr>
            <a:r>
              <a:t/>
            </a:r>
            <a:endParaRPr>
              <a:solidFill>
                <a:srgbClr val="002060"/>
              </a:solidFill>
            </a:endParaRPr>
          </a:p>
        </p:txBody>
      </p:sp>
      <p:sp>
        <p:nvSpPr>
          <p:cNvPr id="149" name="Google Shape;149;p4"/>
          <p:cNvSpPr/>
          <p:nvPr/>
        </p:nvSpPr>
        <p:spPr>
          <a:xfrm rot="10800000">
            <a:off x="9220199" y="3488266"/>
            <a:ext cx="2971796" cy="3369729"/>
          </a:xfrm>
          <a:prstGeom prst="diagStripe">
            <a:avLst>
              <a:gd fmla="val 26147" name="adj"/>
            </a:avLst>
          </a:prstGeom>
          <a:gradFill>
            <a:gsLst>
              <a:gs pos="0">
                <a:srgbClr val="88B1BE"/>
              </a:gs>
              <a:gs pos="50000">
                <a:srgbClr val="76AABA"/>
              </a:gs>
              <a:gs pos="100000">
                <a:srgbClr val="6497A7"/>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50" name="Google Shape;150;p4"/>
          <p:cNvSpPr txBox="1"/>
          <p:nvPr/>
        </p:nvSpPr>
        <p:spPr>
          <a:xfrm rot="-2985965">
            <a:off x="9287233" y="5374901"/>
            <a:ext cx="3713459" cy="646331"/>
          </a:xfrm>
          <a:prstGeom prst="rect">
            <a:avLst/>
          </a:prstGeom>
          <a:noFill/>
          <a:ln>
            <a:noFill/>
          </a:ln>
          <a:effectLst>
            <a:outerShdw blurRad="57150" rotWithShape="0" algn="ctr" dir="5400000" dist="19050">
              <a:srgbClr val="000000">
                <a:alpha val="6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SG" sz="1800">
                <a:solidFill>
                  <a:schemeClr val="lt1"/>
                </a:solidFill>
                <a:latin typeface="Century Gothic"/>
                <a:ea typeface="Century Gothic"/>
                <a:cs typeface="Century Gothic"/>
                <a:sym typeface="Century Gothic"/>
              </a:rPr>
              <a:t>Save at least </a:t>
            </a:r>
            <a:r>
              <a:rPr b="1" lang="en-SG" sz="1800">
                <a:solidFill>
                  <a:srgbClr val="FFFF00"/>
                </a:solidFill>
                <a:latin typeface="Century Gothic"/>
                <a:ea typeface="Century Gothic"/>
                <a:cs typeface="Century Gothic"/>
                <a:sym typeface="Century Gothic"/>
              </a:rPr>
              <a:t>20% - 50% </a:t>
            </a:r>
            <a:r>
              <a:rPr lang="en-SG" sz="1800">
                <a:solidFill>
                  <a:schemeClr val="lt1"/>
                </a:solidFill>
                <a:latin typeface="Century Gothic"/>
                <a:ea typeface="Century Gothic"/>
                <a:cs typeface="Century Gothic"/>
                <a:sym typeface="Century Gothic"/>
              </a:rPr>
              <a:t>of energy consumption</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838200" y="140677"/>
            <a:ext cx="9141069" cy="58285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2060"/>
              </a:buClr>
              <a:buSzPct val="100000"/>
              <a:buFont typeface="Century Gothic"/>
              <a:buNone/>
            </a:pPr>
            <a:r>
              <a:rPr lang="en-SG">
                <a:solidFill>
                  <a:srgbClr val="002060"/>
                </a:solidFill>
              </a:rPr>
              <a:t>Customer Journey (Content)</a:t>
            </a:r>
            <a:endParaRPr>
              <a:solidFill>
                <a:srgbClr val="002060"/>
              </a:solidFill>
            </a:endParaRPr>
          </a:p>
        </p:txBody>
      </p:sp>
      <p:graphicFrame>
        <p:nvGraphicFramePr>
          <p:cNvPr id="418" name="Google Shape;418;p40"/>
          <p:cNvGraphicFramePr/>
          <p:nvPr/>
        </p:nvGraphicFramePr>
        <p:xfrm>
          <a:off x="402980" y="870699"/>
          <a:ext cx="3000000" cy="3000000"/>
        </p:xfrm>
        <a:graphic>
          <a:graphicData uri="http://schemas.openxmlformats.org/drawingml/2006/table">
            <a:tbl>
              <a:tblPr firstRow="1">
                <a:noFill/>
                <a:tableStyleId>{2107B2B8-9C63-4824-81AC-F243A01BBD21}</a:tableStyleId>
              </a:tblPr>
              <a:tblGrid>
                <a:gridCol w="1556250"/>
                <a:gridCol w="1635375"/>
                <a:gridCol w="8194425"/>
              </a:tblGrid>
              <a:tr h="775850">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solidFill>
                            <a:srgbClr val="002060"/>
                          </a:solidFill>
                        </a:rPr>
                        <a:t>Customer Lifecycle Stage</a:t>
                      </a:r>
                      <a:endParaRPr b="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solidFill>
                            <a:srgbClr val="002060"/>
                          </a:solidFill>
                        </a:rPr>
                        <a:t>Digital Marketing Channels </a:t>
                      </a:r>
                      <a:endParaRPr b="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solidFill>
                            <a:srgbClr val="002060"/>
                          </a:solidFill>
                        </a:rPr>
                        <a:t>Content Ideas</a:t>
                      </a:r>
                      <a:endParaRPr b="1" sz="1400" u="none" cap="none" strike="noStrike">
                        <a:solidFill>
                          <a:srgbClr val="002060"/>
                        </a:solidFill>
                      </a:endParaRPr>
                    </a:p>
                    <a:p>
                      <a:pPr indent="0" lvl="0" marL="0" marR="0" rtl="0" algn="l">
                        <a:lnSpc>
                          <a:spcPct val="100000"/>
                        </a:lnSpc>
                        <a:spcBef>
                          <a:spcPts val="0"/>
                        </a:spcBef>
                        <a:spcAft>
                          <a:spcPts val="0"/>
                        </a:spcAft>
                        <a:buClr>
                          <a:srgbClr val="000000"/>
                        </a:buClr>
                        <a:buSzPts val="1400"/>
                        <a:buFont typeface="Arial"/>
                        <a:buNone/>
                      </a:pPr>
                      <a:r>
                        <a:rPr b="1" lang="en-SG" sz="1400" u="none" cap="none" strike="noStrike">
                          <a:solidFill>
                            <a:srgbClr val="002060"/>
                          </a:solidFill>
                        </a:rPr>
                        <a:t>(Copywritten titles)</a:t>
                      </a:r>
                      <a:endParaRPr b="1" sz="1400" u="none" cap="none" strike="noStrike">
                        <a:solidFill>
                          <a:srgbClr val="002060"/>
                        </a:solidFill>
                      </a:endParaRPr>
                    </a:p>
                  </a:txBody>
                  <a:tcPr marT="91425" marB="91425" marR="91425" marL="91425"/>
                </a:tc>
              </a:tr>
              <a:tr h="158047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Awareness</a:t>
                      </a:r>
                      <a:endParaRPr i="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SMM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SG" sz="1400" u="none" cap="none" strike="noStrike"/>
                        <a:t>SEM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SG" sz="1400" u="none" cap="none" strike="noStrike"/>
                        <a:t>SEO</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i="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i="1" lang="en-SG" sz="1400" u="none" cap="none" strike="noStrike"/>
                        <a:t>Posts –“Benefits of upgrading to a  new energy efficient aircon system”</a:t>
                      </a:r>
                      <a:endParaRPr/>
                    </a:p>
                    <a:p>
                      <a:pPr indent="0" lvl="0" marL="0" marR="0" rtl="0" algn="l">
                        <a:lnSpc>
                          <a:spcPct val="100000"/>
                        </a:lnSpc>
                        <a:spcBef>
                          <a:spcPts val="0"/>
                        </a:spcBef>
                        <a:spcAft>
                          <a:spcPts val="0"/>
                        </a:spcAft>
                        <a:buClr>
                          <a:srgbClr val="000000"/>
                        </a:buClr>
                        <a:buSzPts val="1400"/>
                        <a:buFont typeface="Arial"/>
                        <a:buNone/>
                      </a:pPr>
                      <a:r>
                        <a:rPr i="1" lang="en-SG" sz="1400" u="none" cap="none" strike="noStrike"/>
                        <a:t>         - “Green Mark certification for energy saving aircon system”</a:t>
                      </a:r>
                      <a:endParaRPr/>
                    </a:p>
                    <a:p>
                      <a:pPr indent="0" lvl="0" marL="0" marR="0" rtl="0" algn="l">
                        <a:lnSpc>
                          <a:spcPct val="100000"/>
                        </a:lnSpc>
                        <a:spcBef>
                          <a:spcPts val="0"/>
                        </a:spcBef>
                        <a:spcAft>
                          <a:spcPts val="0"/>
                        </a:spcAft>
                        <a:buClr>
                          <a:srgbClr val="000000"/>
                        </a:buClr>
                        <a:buSzPts val="1400"/>
                        <a:buFont typeface="Arial"/>
                        <a:buNone/>
                      </a:pPr>
                      <a:r>
                        <a:rPr i="1" lang="en-SG" sz="1400" u="none" cap="none" strike="noStrike"/>
                        <a:t>         - “Install ACMV, HVAC aircon system, speak to our experts”</a:t>
                      </a:r>
                      <a:endParaRPr/>
                    </a:p>
                    <a:p>
                      <a:pPr indent="0" lvl="0" marL="0" marR="0" rtl="0" algn="l">
                        <a:lnSpc>
                          <a:spcPct val="100000"/>
                        </a:lnSpc>
                        <a:spcBef>
                          <a:spcPts val="0"/>
                        </a:spcBef>
                        <a:spcAft>
                          <a:spcPts val="0"/>
                        </a:spcAft>
                        <a:buClr>
                          <a:srgbClr val="000000"/>
                        </a:buClr>
                        <a:buSzPts val="1400"/>
                        <a:buFont typeface="Arial"/>
                        <a:buNone/>
                      </a:pPr>
                      <a:r>
                        <a:rPr i="1" lang="en-SG" sz="1400" u="none" cap="none" strike="noStrike"/>
                        <a:t>         - “Stay cool with our HVAC, ACMV aircon system”</a:t>
                      </a:r>
                      <a:endParaRPr/>
                    </a:p>
                    <a:p>
                      <a:pPr indent="0" lvl="0" marL="0" marR="0" rtl="0" algn="l">
                        <a:lnSpc>
                          <a:spcPct val="100000"/>
                        </a:lnSpc>
                        <a:spcBef>
                          <a:spcPts val="0"/>
                        </a:spcBef>
                        <a:spcAft>
                          <a:spcPts val="0"/>
                        </a:spcAft>
                        <a:buClr>
                          <a:srgbClr val="000000"/>
                        </a:buClr>
                        <a:buSzPts val="1400"/>
                        <a:buFont typeface="Arial"/>
                        <a:buNone/>
                      </a:pPr>
                      <a:r>
                        <a:rPr i="1" lang="en-SG" sz="1400" u="none" cap="none" strike="noStrike"/>
                        <a:t>         - “Cooling Excellence with energy savings  HVAC/ ACMV aircon </a:t>
                      </a:r>
                      <a:endParaRPr/>
                    </a:p>
                    <a:p>
                      <a:pPr indent="0" lvl="0" marL="0" marR="0" rtl="0" algn="l">
                        <a:lnSpc>
                          <a:spcPct val="100000"/>
                        </a:lnSpc>
                        <a:spcBef>
                          <a:spcPts val="0"/>
                        </a:spcBef>
                        <a:spcAft>
                          <a:spcPts val="0"/>
                        </a:spcAft>
                        <a:buClr>
                          <a:srgbClr val="000000"/>
                        </a:buClr>
                        <a:buSzPts val="1400"/>
                        <a:buFont typeface="Arial"/>
                        <a:buNone/>
                      </a:pPr>
                      <a:r>
                        <a:rPr i="1" lang="en-SG" sz="1400" u="none" cap="none" strike="noStrike"/>
                        <a:t>             system”    </a:t>
                      </a:r>
                      <a:endParaRPr/>
                    </a:p>
                    <a:p>
                      <a:pPr indent="0" lvl="0" marL="0" marR="0" rtl="0" algn="l">
                        <a:lnSpc>
                          <a:spcPct val="100000"/>
                        </a:lnSpc>
                        <a:spcBef>
                          <a:spcPts val="0"/>
                        </a:spcBef>
                        <a:spcAft>
                          <a:spcPts val="0"/>
                        </a:spcAft>
                        <a:buClr>
                          <a:srgbClr val="000000"/>
                        </a:buClr>
                        <a:buSzPts val="1400"/>
                        <a:buFont typeface="Arial"/>
                        <a:buNone/>
                      </a:pPr>
                      <a:r>
                        <a:rPr i="1" lang="en-SG" sz="1400" u="none" cap="none" strike="noStrike"/>
                        <a:t>         - “Innovating Cooling Solutions with HVAC / ACMV aircon system”</a:t>
                      </a:r>
                      <a:endParaRPr i="1" sz="1400" u="none" cap="none" strike="noStrike"/>
                    </a:p>
                  </a:txBody>
                  <a:tcPr marT="91425" marB="91425" marR="91425" marL="91425"/>
                </a:tc>
              </a:tr>
              <a:tr h="334732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Consideration</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i="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Landing Page</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SG" sz="1400" u="none" cap="none" strike="noStrike"/>
                        <a:t>Email</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en-SG" sz="1400" u="none" cap="none" strike="noStrike"/>
                        <a:t>Remarketing</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“Master of commercial and industrial aircon systems since1995”</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t>“HVAC solutions – Innovative HVAC systems ensures that  optimising climate controls and prioritising efficiency and sustainability”</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t>“Office renovation – Expert office renovation customise to meet your business needs and aesthetic preferences”</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t>“Testimonials – the team exceeded our expectation. Their expertise in HVAC aircon systems had transformed our work space”</a:t>
                      </a:r>
                      <a:endParaRPr/>
                    </a:p>
                    <a:p>
                      <a:pPr indent="0" lvl="0" marL="0" marR="0" rtl="0" algn="l">
                        <a:lnSpc>
                          <a:spcPct val="100000"/>
                        </a:lnSpc>
                        <a:spcBef>
                          <a:spcPts val="0"/>
                        </a:spcBef>
                        <a:spcAft>
                          <a:spcPts val="0"/>
                        </a:spcAft>
                        <a:buClr>
                          <a:srgbClr val="000000"/>
                        </a:buClr>
                        <a:buSzPts val="1400"/>
                        <a:buFont typeface="Arial"/>
                        <a:buNone/>
                      </a:pPr>
                      <a:r>
                        <a:rPr b="1" i="0" lang="en-SG" sz="1400">
                          <a:solidFill>
                            <a:schemeClr val="dk1"/>
                          </a:solidFill>
                          <a:latin typeface="Century Gothic"/>
                          <a:ea typeface="Century Gothic"/>
                          <a:cs typeface="Century Gothic"/>
                          <a:sym typeface="Century Gothic"/>
                        </a:rPr>
                        <a:t>“</a:t>
                      </a:r>
                      <a:r>
                        <a:rPr lang="en-SG" sz="1400" u="none" cap="none" strike="noStrike">
                          <a:solidFill>
                            <a:schemeClr val="dk1"/>
                          </a:solidFill>
                          <a:latin typeface="Century Gothic"/>
                          <a:ea typeface="Century Gothic"/>
                          <a:cs typeface="Century Gothic"/>
                          <a:sym typeface="Century Gothic"/>
                        </a:rPr>
                        <a:t>Beat the Heat: Expert ACMV/HVAC Solutions from Guan Lee Hoe Engineering”</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chemeClr val="dk1"/>
                          </a:solidFill>
                          <a:latin typeface="Century Gothic"/>
                          <a:ea typeface="Century Gothic"/>
                          <a:cs typeface="Century Gothic"/>
                          <a:sym typeface="Century Gothic"/>
                        </a:rPr>
                        <a:t>“Cool Comfort Guaranteed: Guan Lee Hoe Engineering's Aircon Design, Installation &amp; More”</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chemeClr val="dk1"/>
                          </a:solidFill>
                          <a:latin typeface="Century Gothic"/>
                          <a:ea typeface="Century Gothic"/>
                          <a:cs typeface="Century Gothic"/>
                          <a:sym typeface="Century Gothic"/>
                        </a:rPr>
                        <a:t>“Optimized Air Quality, Optimized Comfort: Guan Lee Hoe Engineering's ACMV/HVAC Expertise” </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chemeClr val="dk1"/>
                          </a:solidFill>
                          <a:latin typeface="Century Gothic"/>
                          <a:ea typeface="Century Gothic"/>
                          <a:cs typeface="Century Gothic"/>
                          <a:sym typeface="Century Gothic"/>
                        </a:rPr>
                        <a:t>“Don't Sweat It! Guan Lee Hoe Engineering's ACMV/HVAC Services Keep U  Cool”</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chemeClr val="dk1"/>
                          </a:solidFill>
                          <a:latin typeface="Century Gothic"/>
                          <a:ea typeface="Century Gothic"/>
                          <a:cs typeface="Century Gothic"/>
                          <a:sym typeface="Century Gothic"/>
                        </a:rPr>
                        <a:t>“Guan Lee Hoe Engineering: Your One-Stop Shop for ACMV/HVAC Design, Installation, &amp; Maintenance”</a:t>
                      </a:r>
                      <a:endParaRPr sz="1400" u="none" cap="none" strike="noStrike">
                        <a:solidFill>
                          <a:schemeClr val="dk1"/>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type="title"/>
          </p:nvPr>
        </p:nvSpPr>
        <p:spPr>
          <a:xfrm>
            <a:off x="838200" y="140677"/>
            <a:ext cx="9141069" cy="58285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2060"/>
              </a:buClr>
              <a:buSzPct val="100000"/>
              <a:buFont typeface="Century Gothic"/>
              <a:buNone/>
            </a:pPr>
            <a:r>
              <a:rPr lang="en-SG">
                <a:solidFill>
                  <a:srgbClr val="002060"/>
                </a:solidFill>
              </a:rPr>
              <a:t>Customer Journey (Content)</a:t>
            </a:r>
            <a:endParaRPr>
              <a:solidFill>
                <a:srgbClr val="002060"/>
              </a:solidFill>
            </a:endParaRPr>
          </a:p>
        </p:txBody>
      </p:sp>
      <p:graphicFrame>
        <p:nvGraphicFramePr>
          <p:cNvPr id="424" name="Google Shape;424;p41"/>
          <p:cNvGraphicFramePr/>
          <p:nvPr/>
        </p:nvGraphicFramePr>
        <p:xfrm>
          <a:off x="838200" y="1057642"/>
          <a:ext cx="3000000" cy="3000000"/>
        </p:xfrm>
        <a:graphic>
          <a:graphicData uri="http://schemas.openxmlformats.org/drawingml/2006/table">
            <a:tbl>
              <a:tblPr firstRow="1">
                <a:noFill/>
                <a:tableStyleId>{2107B2B8-9C63-4824-81AC-F243A01BBD21}</a:tableStyleId>
              </a:tblPr>
              <a:tblGrid>
                <a:gridCol w="2449375"/>
                <a:gridCol w="1448775"/>
                <a:gridCol w="6570575"/>
              </a:tblGrid>
              <a:tr h="816600">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solidFill>
                            <a:srgbClr val="002060"/>
                          </a:solidFill>
                        </a:rPr>
                        <a:t>Customer Lifecycle Stage</a:t>
                      </a:r>
                      <a:endParaRPr b="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solidFill>
                            <a:srgbClr val="002060"/>
                          </a:solidFill>
                        </a:rPr>
                        <a:t>Digital Marketing Channels </a:t>
                      </a:r>
                      <a:endParaRPr b="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SG" sz="1400" u="none" cap="none" strike="noStrike">
                          <a:solidFill>
                            <a:srgbClr val="002060"/>
                          </a:solidFill>
                        </a:rPr>
                        <a:t>Content Ideas</a:t>
                      </a:r>
                      <a:endParaRPr b="1" sz="1400" u="none" cap="none" strike="noStrike">
                        <a:solidFill>
                          <a:srgbClr val="002060"/>
                        </a:solidFill>
                      </a:endParaRPr>
                    </a:p>
                    <a:p>
                      <a:pPr indent="0" lvl="0" marL="0" marR="0" rtl="0" algn="l">
                        <a:lnSpc>
                          <a:spcPct val="100000"/>
                        </a:lnSpc>
                        <a:spcBef>
                          <a:spcPts val="0"/>
                        </a:spcBef>
                        <a:spcAft>
                          <a:spcPts val="0"/>
                        </a:spcAft>
                        <a:buClr>
                          <a:srgbClr val="000000"/>
                        </a:buClr>
                        <a:buSzPts val="1400"/>
                        <a:buFont typeface="Arial"/>
                        <a:buNone/>
                      </a:pPr>
                      <a:r>
                        <a:rPr b="1" lang="en-SG" sz="1400" u="none" cap="none" strike="noStrike">
                          <a:solidFill>
                            <a:srgbClr val="002060"/>
                          </a:solidFill>
                        </a:rPr>
                        <a:t>(Copywritten titles)</a:t>
                      </a:r>
                      <a:endParaRPr b="1" sz="1400" u="none" cap="none" strike="noStrike">
                        <a:solidFill>
                          <a:srgbClr val="002060"/>
                        </a:solidFill>
                      </a:endParaRPr>
                    </a:p>
                  </a:txBody>
                  <a:tcPr marT="91425" marB="91425" marR="91425" marL="91425"/>
                </a:tc>
              </a:tr>
              <a:tr h="10283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Decision</a:t>
                      </a:r>
                      <a:endParaRPr i="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Online Enquiries</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Calls</a:t>
                      </a:r>
                      <a:endParaRPr/>
                    </a:p>
                    <a:p>
                      <a:pPr indent="0" lvl="0" marL="0" marR="0" rtl="0" algn="l">
                        <a:lnSpc>
                          <a:spcPct val="100000"/>
                        </a:lnSpc>
                        <a:spcBef>
                          <a:spcPts val="0"/>
                        </a:spcBef>
                        <a:spcAft>
                          <a:spcPts val="0"/>
                        </a:spcAft>
                        <a:buClr>
                          <a:srgbClr val="000000"/>
                        </a:buClr>
                        <a:buSzPts val="1400"/>
                        <a:buFont typeface="Arial"/>
                        <a:buNone/>
                      </a:pPr>
                      <a:r>
                        <a:rPr lang="en-SG" sz="1400" u="none" cap="none" strike="noStrike"/>
                        <a:t>WhatsApp</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Call us, Whats App or  Contact Form </a:t>
                      </a:r>
                      <a:endParaRPr sz="1400" u="none" cap="none" strike="noStrike"/>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Marketing Funnel</a:t>
            </a:r>
            <a:br>
              <a:rPr b="0" i="0" lang="en-SG" sz="2000" u="none" cap="none" strike="noStrike">
                <a:solidFill>
                  <a:srgbClr val="000000"/>
                </a:solidFill>
                <a:latin typeface="Arial"/>
                <a:ea typeface="Arial"/>
                <a:cs typeface="Arial"/>
                <a:sym typeface="Arial"/>
              </a:rPr>
            </a:br>
            <a:endParaRPr/>
          </a:p>
        </p:txBody>
      </p:sp>
      <p:grpSp>
        <p:nvGrpSpPr>
          <p:cNvPr id="430" name="Google Shape;430;p42"/>
          <p:cNvGrpSpPr/>
          <p:nvPr/>
        </p:nvGrpSpPr>
        <p:grpSpPr>
          <a:xfrm>
            <a:off x="464433" y="1289435"/>
            <a:ext cx="10912631" cy="5203440"/>
            <a:chOff x="0" y="1774363"/>
            <a:chExt cx="9465375" cy="4350339"/>
          </a:xfrm>
        </p:grpSpPr>
        <p:sp>
          <p:nvSpPr>
            <p:cNvPr id="431" name="Google Shape;431;p42"/>
            <p:cNvSpPr/>
            <p:nvPr/>
          </p:nvSpPr>
          <p:spPr>
            <a:xfrm>
              <a:off x="3739394" y="1950764"/>
              <a:ext cx="1480542" cy="896014"/>
            </a:xfrm>
            <a:custGeom>
              <a:rect b="b" l="l" r="r" t="t"/>
              <a:pathLst>
                <a:path extrusionOk="0" h="608266" w="1005077">
                  <a:moveTo>
                    <a:pt x="296599" y="0"/>
                  </a:moveTo>
                  <a:lnTo>
                    <a:pt x="1005078" y="0"/>
                  </a:lnTo>
                  <a:lnTo>
                    <a:pt x="708955" y="608266"/>
                  </a:lnTo>
                  <a:lnTo>
                    <a:pt x="0" y="608266"/>
                  </a:lnTo>
                  <a:close/>
                </a:path>
              </a:pathLst>
            </a:custGeom>
            <a:solidFill>
              <a:srgbClr val="4454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2" name="Google Shape;432;p42"/>
            <p:cNvSpPr/>
            <p:nvPr/>
          </p:nvSpPr>
          <p:spPr>
            <a:xfrm>
              <a:off x="3229157" y="3048328"/>
              <a:ext cx="1479981" cy="896028"/>
            </a:xfrm>
            <a:custGeom>
              <a:rect b="b" l="l" r="r" t="t"/>
              <a:pathLst>
                <a:path extrusionOk="0" h="608275" w="1004696">
                  <a:moveTo>
                    <a:pt x="296599" y="0"/>
                  </a:moveTo>
                  <a:lnTo>
                    <a:pt x="1004697" y="0"/>
                  </a:lnTo>
                  <a:lnTo>
                    <a:pt x="708965" y="608276"/>
                  </a:lnTo>
                  <a:lnTo>
                    <a:pt x="0" y="608276"/>
                  </a:lnTo>
                  <a:close/>
                </a:path>
              </a:pathLst>
            </a:custGeom>
            <a:solidFill>
              <a:srgbClr val="4472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3" name="Google Shape;433;p42"/>
            <p:cNvSpPr/>
            <p:nvPr/>
          </p:nvSpPr>
          <p:spPr>
            <a:xfrm>
              <a:off x="2716456" y="4145906"/>
              <a:ext cx="1481497" cy="896028"/>
            </a:xfrm>
            <a:custGeom>
              <a:rect b="b" l="l" r="r" t="t"/>
              <a:pathLst>
                <a:path extrusionOk="0" h="608275" w="1005725">
                  <a:moveTo>
                    <a:pt x="296799" y="0"/>
                  </a:moveTo>
                  <a:lnTo>
                    <a:pt x="1005726" y="0"/>
                  </a:lnTo>
                  <a:lnTo>
                    <a:pt x="709127" y="608276"/>
                  </a:lnTo>
                  <a:lnTo>
                    <a:pt x="0" y="608276"/>
                  </a:lnTo>
                  <a:close/>
                </a:path>
              </a:pathLst>
            </a:custGeom>
            <a:solidFill>
              <a:srgbClr val="ED7D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4" name="Google Shape;434;p42"/>
            <p:cNvSpPr/>
            <p:nvPr/>
          </p:nvSpPr>
          <p:spPr>
            <a:xfrm>
              <a:off x="2181083" y="5230230"/>
              <a:ext cx="1480697" cy="894472"/>
            </a:xfrm>
            <a:custGeom>
              <a:rect b="b" l="l" r="r" t="t"/>
              <a:pathLst>
                <a:path extrusionOk="0" h="607219" w="1005182">
                  <a:moveTo>
                    <a:pt x="296094" y="0"/>
                  </a:moveTo>
                  <a:lnTo>
                    <a:pt x="1005183" y="0"/>
                  </a:lnTo>
                  <a:lnTo>
                    <a:pt x="707793" y="607219"/>
                  </a:lnTo>
                  <a:lnTo>
                    <a:pt x="0" y="607219"/>
                  </a:ln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35" name="Google Shape;435;p42"/>
            <p:cNvGrpSpPr/>
            <p:nvPr/>
          </p:nvGrpSpPr>
          <p:grpSpPr>
            <a:xfrm>
              <a:off x="0" y="1774363"/>
              <a:ext cx="4060382" cy="4342559"/>
              <a:chOff x="2742237" y="2526829"/>
              <a:chExt cx="2756420" cy="2947978"/>
            </a:xfrm>
          </p:grpSpPr>
          <p:sp>
            <p:nvSpPr>
              <p:cNvPr id="436" name="Google Shape;436;p42"/>
              <p:cNvSpPr/>
              <p:nvPr/>
            </p:nvSpPr>
            <p:spPr>
              <a:xfrm>
                <a:off x="3104902" y="3378812"/>
                <a:ext cx="2033749" cy="701126"/>
              </a:xfrm>
              <a:custGeom>
                <a:rect b="b" l="l" r="r" t="t"/>
                <a:pathLst>
                  <a:path extrusionOk="0" h="701126" w="2033749">
                    <a:moveTo>
                      <a:pt x="0" y="5296"/>
                    </a:moveTo>
                    <a:lnTo>
                      <a:pt x="296589" y="611715"/>
                    </a:lnTo>
                    <a:cubicBezTo>
                      <a:pt x="296589" y="611715"/>
                      <a:pt x="430797" y="651996"/>
                      <a:pt x="648072" y="678494"/>
                    </a:cubicBezTo>
                    <a:lnTo>
                      <a:pt x="669969" y="651434"/>
                    </a:lnTo>
                    <a:lnTo>
                      <a:pt x="648072" y="678494"/>
                    </a:lnTo>
                    <a:cubicBezTo>
                      <a:pt x="843515" y="702336"/>
                      <a:pt x="1106186" y="714966"/>
                      <a:pt x="1399042" y="677104"/>
                    </a:cubicBezTo>
                    <a:lnTo>
                      <a:pt x="1376953" y="651434"/>
                    </a:lnTo>
                    <a:lnTo>
                      <a:pt x="1399042" y="677104"/>
                    </a:lnTo>
                    <a:cubicBezTo>
                      <a:pt x="1508208" y="662988"/>
                      <a:pt x="1621536" y="641909"/>
                      <a:pt x="1737160" y="611715"/>
                    </a:cubicBezTo>
                    <a:lnTo>
                      <a:pt x="2033749" y="0"/>
                    </a:lnTo>
                    <a:cubicBezTo>
                      <a:pt x="1083078" y="182718"/>
                      <a:pt x="0" y="5296"/>
                      <a:pt x="0" y="5296"/>
                    </a:cubicBezTo>
                    <a:close/>
                  </a:path>
                </a:pathLst>
              </a:custGeom>
              <a:solidFill>
                <a:srgbClr val="4472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7" name="Google Shape;437;p42"/>
              <p:cNvSpPr/>
              <p:nvPr/>
            </p:nvSpPr>
            <p:spPr>
              <a:xfrm>
                <a:off x="3104902" y="3318205"/>
                <a:ext cx="2033749" cy="143221"/>
              </a:xfrm>
              <a:custGeom>
                <a:rect b="b" l="l" r="r" t="t"/>
                <a:pathLst>
                  <a:path extrusionOk="0" h="143221" w="2033749">
                    <a:moveTo>
                      <a:pt x="423329" y="0"/>
                    </a:moveTo>
                    <a:cubicBezTo>
                      <a:pt x="422539" y="57"/>
                      <a:pt x="161287" y="18316"/>
                      <a:pt x="0" y="65913"/>
                    </a:cubicBezTo>
                    <a:cubicBezTo>
                      <a:pt x="0" y="65913"/>
                      <a:pt x="1083078" y="243335"/>
                      <a:pt x="2033749" y="60617"/>
                    </a:cubicBezTo>
                    <a:cubicBezTo>
                      <a:pt x="2033749" y="60617"/>
                      <a:pt x="1821799" y="14621"/>
                      <a:pt x="1586170" y="1867"/>
                    </a:cubicBezTo>
                    <a:lnTo>
                      <a:pt x="1586160" y="1857"/>
                    </a:lnTo>
                    <a:cubicBezTo>
                      <a:pt x="1422940" y="19421"/>
                      <a:pt x="1231354" y="33214"/>
                      <a:pt x="1027471" y="34137"/>
                    </a:cubicBezTo>
                    <a:cubicBezTo>
                      <a:pt x="807615" y="35128"/>
                      <a:pt x="598618" y="19669"/>
                      <a:pt x="423329" y="0"/>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8" name="Google Shape;438;p42"/>
              <p:cNvSpPr/>
              <p:nvPr/>
            </p:nvSpPr>
            <p:spPr>
              <a:xfrm>
                <a:off x="3462394" y="4125991"/>
                <a:ext cx="1313945" cy="690048"/>
              </a:xfrm>
              <a:custGeom>
                <a:rect b="b" l="l" r="r" t="t"/>
                <a:pathLst>
                  <a:path extrusionOk="0" h="690048" w="1313945">
                    <a:moveTo>
                      <a:pt x="0" y="2239"/>
                    </a:moveTo>
                    <a:lnTo>
                      <a:pt x="299237" y="608657"/>
                    </a:lnTo>
                    <a:cubicBezTo>
                      <a:pt x="390954" y="655206"/>
                      <a:pt x="478812" y="679742"/>
                      <a:pt x="559708" y="690048"/>
                    </a:cubicBezTo>
                    <a:cubicBezTo>
                      <a:pt x="634213" y="679780"/>
                      <a:pt x="701526" y="681542"/>
                      <a:pt x="758390" y="688724"/>
                    </a:cubicBezTo>
                    <a:cubicBezTo>
                      <a:pt x="917524" y="666560"/>
                      <a:pt x="1019470" y="601304"/>
                      <a:pt x="1019470" y="601304"/>
                    </a:cubicBezTo>
                    <a:lnTo>
                      <a:pt x="1313945" y="0"/>
                    </a:lnTo>
                    <a:cubicBezTo>
                      <a:pt x="1313936" y="0"/>
                      <a:pt x="718052" y="209960"/>
                      <a:pt x="0" y="2239"/>
                    </a:cubicBezTo>
                    <a:close/>
                  </a:path>
                </a:pathLst>
              </a:custGeom>
              <a:solidFill>
                <a:srgbClr val="ED7D3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 name="Google Shape;439;p42"/>
              <p:cNvSpPr/>
              <p:nvPr/>
            </p:nvSpPr>
            <p:spPr>
              <a:xfrm>
                <a:off x="3462394" y="4055916"/>
                <a:ext cx="1313935" cy="164057"/>
              </a:xfrm>
              <a:custGeom>
                <a:rect b="b" l="l" r="r" t="t"/>
                <a:pathLst>
                  <a:path extrusionOk="0" h="164057" w="1313935">
                    <a:moveTo>
                      <a:pt x="290579" y="1400"/>
                    </a:moveTo>
                    <a:lnTo>
                      <a:pt x="290579" y="1400"/>
                    </a:lnTo>
                    <a:cubicBezTo>
                      <a:pt x="290579" y="1410"/>
                      <a:pt x="100632" y="29947"/>
                      <a:pt x="0" y="72314"/>
                    </a:cubicBezTo>
                    <a:cubicBezTo>
                      <a:pt x="718052" y="280035"/>
                      <a:pt x="1313936" y="70075"/>
                      <a:pt x="1313936" y="70075"/>
                    </a:cubicBezTo>
                    <a:cubicBezTo>
                      <a:pt x="1235688" y="30947"/>
                      <a:pt x="1041578" y="38"/>
                      <a:pt x="1041578" y="38"/>
                    </a:cubicBezTo>
                    <a:lnTo>
                      <a:pt x="1041549" y="0"/>
                    </a:lnTo>
                    <a:cubicBezTo>
                      <a:pt x="748694" y="37862"/>
                      <a:pt x="486023" y="25232"/>
                      <a:pt x="290579" y="1400"/>
                    </a:cubicBezTo>
                    <a:close/>
                  </a:path>
                </a:pathLst>
              </a:custGeom>
              <a:solidFill>
                <a:srgbClr val="F4B08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0" name="Google Shape;440;p42"/>
              <p:cNvSpPr/>
              <p:nvPr/>
            </p:nvSpPr>
            <p:spPr>
              <a:xfrm>
                <a:off x="2742237" y="2632843"/>
                <a:ext cx="2756420" cy="719535"/>
              </a:xfrm>
              <a:custGeom>
                <a:rect b="b" l="l" r="r" t="t"/>
                <a:pathLst>
                  <a:path extrusionOk="0" h="719535" w="2756420">
                    <a:moveTo>
                      <a:pt x="1334519" y="113071"/>
                    </a:moveTo>
                    <a:cubicBezTo>
                      <a:pt x="743988" y="107775"/>
                      <a:pt x="0" y="0"/>
                      <a:pt x="0" y="0"/>
                    </a:cubicBezTo>
                    <a:lnTo>
                      <a:pt x="296456" y="608276"/>
                    </a:lnTo>
                    <a:cubicBezTo>
                      <a:pt x="296456" y="608276"/>
                      <a:pt x="494662" y="652663"/>
                      <a:pt x="785994" y="685362"/>
                    </a:cubicBezTo>
                    <a:cubicBezTo>
                      <a:pt x="785994" y="685362"/>
                      <a:pt x="786032" y="685362"/>
                      <a:pt x="786032" y="685362"/>
                    </a:cubicBezTo>
                    <a:lnTo>
                      <a:pt x="810197" y="658587"/>
                    </a:lnTo>
                    <a:lnTo>
                      <a:pt x="786032" y="685362"/>
                    </a:lnTo>
                    <a:cubicBezTo>
                      <a:pt x="786032" y="685362"/>
                      <a:pt x="785994" y="685362"/>
                      <a:pt x="785994" y="685362"/>
                    </a:cubicBezTo>
                    <a:cubicBezTo>
                      <a:pt x="961282" y="705040"/>
                      <a:pt x="1170280" y="720490"/>
                      <a:pt x="1390126" y="719490"/>
                    </a:cubicBezTo>
                    <a:cubicBezTo>
                      <a:pt x="1594009" y="718566"/>
                      <a:pt x="1785595" y="704774"/>
                      <a:pt x="1948815" y="687210"/>
                    </a:cubicBezTo>
                    <a:lnTo>
                      <a:pt x="1919745" y="640042"/>
                    </a:lnTo>
                    <a:lnTo>
                      <a:pt x="1948815" y="687210"/>
                    </a:lnTo>
                    <a:cubicBezTo>
                      <a:pt x="2254110" y="654358"/>
                      <a:pt x="2459965" y="608266"/>
                      <a:pt x="2459965" y="608266"/>
                    </a:cubicBezTo>
                    <a:lnTo>
                      <a:pt x="2756421" y="4953"/>
                    </a:lnTo>
                    <a:cubicBezTo>
                      <a:pt x="2687441" y="29251"/>
                      <a:pt x="1925050" y="118367"/>
                      <a:pt x="1334519" y="113071"/>
                    </a:cubicBezTo>
                    <a:close/>
                  </a:path>
                </a:pathLst>
              </a:custGeom>
              <a:solidFill>
                <a:srgbClr val="44546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 name="Google Shape;441;p42"/>
              <p:cNvSpPr/>
              <p:nvPr/>
            </p:nvSpPr>
            <p:spPr>
              <a:xfrm>
                <a:off x="2742237" y="2526829"/>
                <a:ext cx="2756420" cy="219311"/>
              </a:xfrm>
              <a:custGeom>
                <a:rect b="b" l="l" r="r" t="t"/>
                <a:pathLst>
                  <a:path extrusionOk="0" h="219311" w="2756420">
                    <a:moveTo>
                      <a:pt x="0" y="106014"/>
                    </a:moveTo>
                    <a:cubicBezTo>
                      <a:pt x="0" y="106014"/>
                      <a:pt x="743988" y="213789"/>
                      <a:pt x="1334519" y="219085"/>
                    </a:cubicBezTo>
                    <a:cubicBezTo>
                      <a:pt x="1925050" y="224381"/>
                      <a:pt x="2687441" y="135265"/>
                      <a:pt x="2756421" y="110976"/>
                    </a:cubicBezTo>
                    <a:cubicBezTo>
                      <a:pt x="2756421" y="110976"/>
                      <a:pt x="1409643" y="-135378"/>
                      <a:pt x="0" y="106014"/>
                    </a:cubicBezTo>
                    <a:close/>
                  </a:path>
                </a:pathLst>
              </a:custGeom>
              <a:solidFill>
                <a:srgbClr val="8296B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 name="Google Shape;442;p42"/>
              <p:cNvSpPr/>
              <p:nvPr/>
            </p:nvSpPr>
            <p:spPr>
              <a:xfrm>
                <a:off x="3831135" y="4867322"/>
                <a:ext cx="580710" cy="607485"/>
              </a:xfrm>
              <a:custGeom>
                <a:rect b="b" l="l" r="r" t="t"/>
                <a:pathLst>
                  <a:path extrusionOk="0" h="607485" w="580710">
                    <a:moveTo>
                      <a:pt x="0" y="0"/>
                    </a:moveTo>
                    <a:lnTo>
                      <a:pt x="290646" y="607486"/>
                    </a:lnTo>
                    <a:lnTo>
                      <a:pt x="580711" y="0"/>
                    </a:lnTo>
                    <a:cubicBezTo>
                      <a:pt x="287017" y="132817"/>
                      <a:pt x="0" y="0"/>
                      <a:pt x="0" y="0"/>
                    </a:cubicBezTo>
                    <a:close/>
                  </a:path>
                </a:pathLst>
              </a:custGeom>
              <a:solidFill>
                <a:srgbClr val="A5A5A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3" name="Google Shape;443;p42"/>
              <p:cNvSpPr/>
              <p:nvPr/>
            </p:nvSpPr>
            <p:spPr>
              <a:xfrm>
                <a:off x="3831135" y="4808833"/>
                <a:ext cx="580710" cy="117528"/>
              </a:xfrm>
              <a:custGeom>
                <a:rect b="b" l="l" r="r" t="t"/>
                <a:pathLst>
                  <a:path extrusionOk="0" h="117528" w="580710">
                    <a:moveTo>
                      <a:pt x="190967" y="7207"/>
                    </a:moveTo>
                    <a:cubicBezTo>
                      <a:pt x="201721" y="8578"/>
                      <a:pt x="212379" y="9740"/>
                      <a:pt x="222885" y="10626"/>
                    </a:cubicBezTo>
                    <a:cubicBezTo>
                      <a:pt x="212379" y="9740"/>
                      <a:pt x="201721" y="8569"/>
                      <a:pt x="190967" y="7207"/>
                    </a:cubicBezTo>
                    <a:cubicBezTo>
                      <a:pt x="131359" y="15417"/>
                      <a:pt x="67208" y="31267"/>
                      <a:pt x="0" y="58499"/>
                    </a:cubicBezTo>
                    <a:cubicBezTo>
                      <a:pt x="0" y="58499"/>
                      <a:pt x="287017" y="191316"/>
                      <a:pt x="580711" y="58499"/>
                    </a:cubicBezTo>
                    <a:cubicBezTo>
                      <a:pt x="580711" y="58499"/>
                      <a:pt x="507521" y="20780"/>
                      <a:pt x="389649" y="5883"/>
                    </a:cubicBezTo>
                    <a:cubicBezTo>
                      <a:pt x="382191" y="6921"/>
                      <a:pt x="374761" y="7978"/>
                      <a:pt x="367056" y="8817"/>
                    </a:cubicBezTo>
                    <a:cubicBezTo>
                      <a:pt x="374761" y="7978"/>
                      <a:pt x="382191" y="6921"/>
                      <a:pt x="389649" y="5883"/>
                    </a:cubicBezTo>
                    <a:cubicBezTo>
                      <a:pt x="332775" y="-1299"/>
                      <a:pt x="265471" y="-3061"/>
                      <a:pt x="190967" y="7207"/>
                    </a:cubicBezTo>
                    <a:close/>
                  </a:path>
                </a:pathLst>
              </a:custGeom>
              <a:solidFill>
                <a:srgbClr val="C9C9C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444" name="Google Shape;444;p42"/>
            <p:cNvGrpSpPr/>
            <p:nvPr/>
          </p:nvGrpSpPr>
          <p:grpSpPr>
            <a:xfrm>
              <a:off x="2032142" y="1937825"/>
              <a:ext cx="2028241" cy="4179098"/>
              <a:chOff x="4121772" y="2637796"/>
              <a:chExt cx="1376886" cy="2837011"/>
            </a:xfrm>
          </p:grpSpPr>
          <p:sp>
            <p:nvSpPr>
              <p:cNvPr id="445" name="Google Shape;445;p42"/>
              <p:cNvSpPr/>
              <p:nvPr/>
            </p:nvSpPr>
            <p:spPr>
              <a:xfrm>
                <a:off x="4524279" y="3378812"/>
                <a:ext cx="614371" cy="674170"/>
              </a:xfrm>
              <a:custGeom>
                <a:rect b="b" l="l" r="r" t="t"/>
                <a:pathLst>
                  <a:path extrusionOk="0" h="674170" w="614371">
                    <a:moveTo>
                      <a:pt x="172269" y="60570"/>
                    </a:moveTo>
                    <a:lnTo>
                      <a:pt x="0" y="674170"/>
                    </a:lnTo>
                    <a:cubicBezTo>
                      <a:pt x="102927" y="660111"/>
                      <a:pt x="209274" y="640052"/>
                      <a:pt x="317783" y="611715"/>
                    </a:cubicBezTo>
                    <a:lnTo>
                      <a:pt x="614372" y="0"/>
                    </a:lnTo>
                    <a:cubicBezTo>
                      <a:pt x="468668" y="28004"/>
                      <a:pt x="319850" y="47520"/>
                      <a:pt x="172298" y="60541"/>
                    </a:cubicBezTo>
                    <a:lnTo>
                      <a:pt x="172269" y="60570"/>
                    </a:lnTo>
                    <a:close/>
                  </a:path>
                </a:pathLst>
              </a:custGeom>
              <a:solidFill>
                <a:srgbClr val="2F54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6" name="Google Shape;446;p42"/>
              <p:cNvSpPr/>
              <p:nvPr/>
            </p:nvSpPr>
            <p:spPr>
              <a:xfrm>
                <a:off x="4313805" y="4125991"/>
                <a:ext cx="462524" cy="669750"/>
              </a:xfrm>
              <a:custGeom>
                <a:rect b="b" l="l" r="r" t="t"/>
                <a:pathLst>
                  <a:path extrusionOk="0" h="669750" w="462524">
                    <a:moveTo>
                      <a:pt x="168240" y="66770"/>
                    </a:moveTo>
                    <a:lnTo>
                      <a:pt x="0" y="669750"/>
                    </a:lnTo>
                    <a:cubicBezTo>
                      <a:pt x="104623" y="641728"/>
                      <a:pt x="168049" y="601304"/>
                      <a:pt x="168049" y="601304"/>
                    </a:cubicBezTo>
                    <a:lnTo>
                      <a:pt x="462524" y="0"/>
                    </a:lnTo>
                    <a:cubicBezTo>
                      <a:pt x="462524" y="0"/>
                      <a:pt x="351672" y="38967"/>
                      <a:pt x="168250" y="66713"/>
                    </a:cubicBezTo>
                    <a:lnTo>
                      <a:pt x="168240" y="66770"/>
                    </a:lnTo>
                    <a:close/>
                  </a:path>
                </a:pathLst>
              </a:custGeom>
              <a:solidFill>
                <a:srgbClr val="C55A1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7" name="Google Shape;447;p42"/>
              <p:cNvSpPr/>
              <p:nvPr/>
            </p:nvSpPr>
            <p:spPr>
              <a:xfrm>
                <a:off x="4735277" y="2637796"/>
                <a:ext cx="763381" cy="677313"/>
              </a:xfrm>
              <a:custGeom>
                <a:rect b="b" l="l" r="r" t="t"/>
                <a:pathLst>
                  <a:path extrusionOk="0" h="677313" w="763381">
                    <a:moveTo>
                      <a:pt x="160696" y="72714"/>
                    </a:moveTo>
                    <a:lnTo>
                      <a:pt x="160696" y="72714"/>
                    </a:lnTo>
                    <a:lnTo>
                      <a:pt x="0" y="677313"/>
                    </a:lnTo>
                    <a:cubicBezTo>
                      <a:pt x="280740" y="644976"/>
                      <a:pt x="466925" y="603313"/>
                      <a:pt x="466925" y="603313"/>
                    </a:cubicBezTo>
                    <a:lnTo>
                      <a:pt x="763381" y="0"/>
                    </a:lnTo>
                    <a:cubicBezTo>
                      <a:pt x="725300" y="13421"/>
                      <a:pt x="475860" y="46587"/>
                      <a:pt x="160696" y="72714"/>
                    </a:cubicBezTo>
                    <a:close/>
                  </a:path>
                </a:pathLst>
              </a:custGeom>
              <a:solidFill>
                <a:srgbClr val="323F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8" name="Google Shape;448;p42"/>
              <p:cNvSpPr/>
              <p:nvPr/>
            </p:nvSpPr>
            <p:spPr>
              <a:xfrm>
                <a:off x="4121772" y="4867322"/>
                <a:ext cx="290064" cy="607485"/>
              </a:xfrm>
              <a:custGeom>
                <a:rect b="b" l="l" r="r" t="t"/>
                <a:pathLst>
                  <a:path extrusionOk="0" h="607485" w="290064">
                    <a:moveTo>
                      <a:pt x="155620" y="43939"/>
                    </a:moveTo>
                    <a:lnTo>
                      <a:pt x="155591" y="43977"/>
                    </a:lnTo>
                    <a:lnTo>
                      <a:pt x="0" y="607486"/>
                    </a:lnTo>
                    <a:lnTo>
                      <a:pt x="290065" y="0"/>
                    </a:lnTo>
                    <a:cubicBezTo>
                      <a:pt x="244745" y="20498"/>
                      <a:pt x="199596" y="34633"/>
                      <a:pt x="155620" y="43939"/>
                    </a:cubicBezTo>
                    <a:close/>
                  </a:path>
                </a:pathLst>
              </a:custGeom>
              <a:solidFill>
                <a:srgbClr val="7B7B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449" name="Google Shape;449;p42"/>
            <p:cNvGrpSpPr/>
            <p:nvPr/>
          </p:nvGrpSpPr>
          <p:grpSpPr>
            <a:xfrm>
              <a:off x="5514975" y="1900634"/>
              <a:ext cx="3950400" cy="1071729"/>
              <a:chOff x="7187401" y="2054384"/>
              <a:chExt cx="3950400" cy="1071729"/>
            </a:xfrm>
          </p:grpSpPr>
          <p:sp>
            <p:nvSpPr>
              <p:cNvPr id="450" name="Google Shape;450;p42"/>
              <p:cNvSpPr txBox="1"/>
              <p:nvPr/>
            </p:nvSpPr>
            <p:spPr>
              <a:xfrm>
                <a:off x="7212798" y="2054384"/>
                <a:ext cx="3683700" cy="38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rgbClr val="44546A"/>
                    </a:solidFill>
                    <a:latin typeface="Arial"/>
                    <a:ea typeface="Arial"/>
                    <a:cs typeface="Arial"/>
                    <a:sym typeface="Arial"/>
                  </a:rPr>
                  <a:t>Attention</a:t>
                </a:r>
                <a:endParaRPr b="0" i="0" sz="2400" u="none" cap="none" strike="noStrike">
                  <a:solidFill>
                    <a:srgbClr val="000000"/>
                  </a:solidFill>
                  <a:latin typeface="Arial"/>
                  <a:ea typeface="Arial"/>
                  <a:cs typeface="Arial"/>
                  <a:sym typeface="Arial"/>
                </a:endParaRPr>
              </a:p>
            </p:txBody>
          </p:sp>
          <p:sp>
            <p:nvSpPr>
              <p:cNvPr id="451" name="Google Shape;451;p42"/>
              <p:cNvSpPr txBox="1"/>
              <p:nvPr/>
            </p:nvSpPr>
            <p:spPr>
              <a:xfrm>
                <a:off x="7187401" y="2354197"/>
                <a:ext cx="3950400" cy="771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SG" sz="1800">
                    <a:solidFill>
                      <a:srgbClr val="7F7F7F"/>
                    </a:solidFill>
                    <a:latin typeface="Arial"/>
                    <a:ea typeface="Arial"/>
                    <a:cs typeface="Arial"/>
                    <a:sym typeface="Arial"/>
                  </a:rPr>
                  <a:t>Facebook, Instagram, Google Ads, Landing Page, Emails</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452" name="Google Shape;452;p42"/>
            <p:cNvSpPr txBox="1"/>
            <p:nvPr/>
          </p:nvSpPr>
          <p:spPr>
            <a:xfrm>
              <a:off x="4142991" y="2136887"/>
              <a:ext cx="7209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SG" sz="3200" u="none" cap="none" strike="noStrike">
                  <a:solidFill>
                    <a:srgbClr val="FFFFFF"/>
                  </a:solidFill>
                  <a:latin typeface="Arial"/>
                  <a:ea typeface="Arial"/>
                  <a:cs typeface="Arial"/>
                  <a:sym typeface="Arial"/>
                </a:rPr>
                <a:t>01</a:t>
              </a:r>
              <a:endParaRPr b="0" i="0" sz="1400" u="none" cap="none" strike="noStrike">
                <a:solidFill>
                  <a:srgbClr val="000000"/>
                </a:solidFill>
                <a:latin typeface="Arial"/>
                <a:ea typeface="Arial"/>
                <a:cs typeface="Arial"/>
                <a:sym typeface="Arial"/>
              </a:endParaRPr>
            </a:p>
          </p:txBody>
        </p:sp>
        <p:sp>
          <p:nvSpPr>
            <p:cNvPr id="453" name="Google Shape;453;p42"/>
            <p:cNvSpPr txBox="1"/>
            <p:nvPr/>
          </p:nvSpPr>
          <p:spPr>
            <a:xfrm>
              <a:off x="3669054" y="3176572"/>
              <a:ext cx="7209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SG" sz="3200" u="none" cap="none" strike="noStrike">
                  <a:solidFill>
                    <a:srgbClr val="FFFFFF"/>
                  </a:solidFill>
                  <a:latin typeface="Arial"/>
                  <a:ea typeface="Arial"/>
                  <a:cs typeface="Arial"/>
                  <a:sym typeface="Arial"/>
                </a:rPr>
                <a:t>02</a:t>
              </a:r>
              <a:endParaRPr b="0" i="0" sz="1400" u="none" cap="none" strike="noStrike">
                <a:solidFill>
                  <a:srgbClr val="000000"/>
                </a:solidFill>
                <a:latin typeface="Arial"/>
                <a:ea typeface="Arial"/>
                <a:cs typeface="Arial"/>
                <a:sym typeface="Arial"/>
              </a:endParaRPr>
            </a:p>
          </p:txBody>
        </p:sp>
        <p:sp>
          <p:nvSpPr>
            <p:cNvPr id="454" name="Google Shape;454;p42"/>
            <p:cNvSpPr txBox="1"/>
            <p:nvPr/>
          </p:nvSpPr>
          <p:spPr>
            <a:xfrm>
              <a:off x="3146882" y="4311210"/>
              <a:ext cx="7209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SG" sz="3200" u="none" cap="none" strike="noStrike">
                  <a:solidFill>
                    <a:srgbClr val="FFFFFF"/>
                  </a:solidFill>
                  <a:latin typeface="Arial"/>
                  <a:ea typeface="Arial"/>
                  <a:cs typeface="Arial"/>
                  <a:sym typeface="Arial"/>
                </a:rPr>
                <a:t>03</a:t>
              </a:r>
              <a:endParaRPr b="0" i="0" sz="1400" u="none" cap="none" strike="noStrike">
                <a:solidFill>
                  <a:srgbClr val="000000"/>
                </a:solidFill>
                <a:latin typeface="Arial"/>
                <a:ea typeface="Arial"/>
                <a:cs typeface="Arial"/>
                <a:sym typeface="Arial"/>
              </a:endParaRPr>
            </a:p>
          </p:txBody>
        </p:sp>
        <p:sp>
          <p:nvSpPr>
            <p:cNvPr id="455" name="Google Shape;455;p42"/>
            <p:cNvSpPr txBox="1"/>
            <p:nvPr/>
          </p:nvSpPr>
          <p:spPr>
            <a:xfrm>
              <a:off x="2575418" y="5377102"/>
              <a:ext cx="7209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SG" sz="3200" u="none" cap="none" strike="noStrike">
                  <a:solidFill>
                    <a:srgbClr val="FFFFFF"/>
                  </a:solidFill>
                  <a:latin typeface="Arial"/>
                  <a:ea typeface="Arial"/>
                  <a:cs typeface="Arial"/>
                  <a:sym typeface="Arial"/>
                </a:rPr>
                <a:t>04</a:t>
              </a:r>
              <a:endParaRPr b="0" i="0" sz="1400" u="none" cap="none" strike="noStrike">
                <a:solidFill>
                  <a:srgbClr val="000000"/>
                </a:solidFill>
                <a:latin typeface="Arial"/>
                <a:ea typeface="Arial"/>
                <a:cs typeface="Arial"/>
                <a:sym typeface="Arial"/>
              </a:endParaRPr>
            </a:p>
          </p:txBody>
        </p:sp>
        <p:grpSp>
          <p:nvGrpSpPr>
            <p:cNvPr id="456" name="Google Shape;456;p42"/>
            <p:cNvGrpSpPr/>
            <p:nvPr/>
          </p:nvGrpSpPr>
          <p:grpSpPr>
            <a:xfrm>
              <a:off x="4848121" y="3033352"/>
              <a:ext cx="3950400" cy="630947"/>
              <a:chOff x="6520547" y="3187102"/>
              <a:chExt cx="3950400" cy="630947"/>
            </a:xfrm>
          </p:grpSpPr>
          <p:sp>
            <p:nvSpPr>
              <p:cNvPr id="457" name="Google Shape;457;p42"/>
              <p:cNvSpPr txBox="1"/>
              <p:nvPr/>
            </p:nvSpPr>
            <p:spPr>
              <a:xfrm>
                <a:off x="6536328" y="3187102"/>
                <a:ext cx="3293400" cy="38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rgbClr val="4472C4"/>
                    </a:solidFill>
                    <a:latin typeface="Arial"/>
                    <a:ea typeface="Arial"/>
                    <a:cs typeface="Arial"/>
                    <a:sym typeface="Arial"/>
                  </a:rPr>
                  <a:t>Interest</a:t>
                </a:r>
                <a:endParaRPr b="0" i="0" sz="2400" u="none" cap="none" strike="noStrike">
                  <a:solidFill>
                    <a:srgbClr val="000000"/>
                  </a:solidFill>
                  <a:latin typeface="Arial"/>
                  <a:ea typeface="Arial"/>
                  <a:cs typeface="Arial"/>
                  <a:sym typeface="Arial"/>
                </a:endParaRPr>
              </a:p>
            </p:txBody>
          </p:sp>
          <p:sp>
            <p:nvSpPr>
              <p:cNvPr id="458" name="Google Shape;458;p42"/>
              <p:cNvSpPr txBox="1"/>
              <p:nvPr/>
            </p:nvSpPr>
            <p:spPr>
              <a:xfrm>
                <a:off x="6520547" y="3509303"/>
                <a:ext cx="3950400" cy="3087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SG" sz="1800" u="none" cap="none" strike="noStrike">
                    <a:solidFill>
                      <a:srgbClr val="7F7F7F"/>
                    </a:solidFill>
                    <a:latin typeface="Arial"/>
                    <a:ea typeface="Arial"/>
                    <a:cs typeface="Arial"/>
                    <a:sym typeface="Arial"/>
                  </a:rPr>
                  <a:t>Landing Page, Emails</a:t>
                </a:r>
                <a:endParaRPr b="0" i="0" sz="1800" u="none" cap="none" strike="noStrike">
                  <a:solidFill>
                    <a:srgbClr val="000000"/>
                  </a:solidFill>
                  <a:latin typeface="Arial"/>
                  <a:ea typeface="Arial"/>
                  <a:cs typeface="Arial"/>
                  <a:sym typeface="Arial"/>
                </a:endParaRPr>
              </a:p>
            </p:txBody>
          </p:sp>
        </p:grpSp>
        <p:grpSp>
          <p:nvGrpSpPr>
            <p:cNvPr id="459" name="Google Shape;459;p42"/>
            <p:cNvGrpSpPr/>
            <p:nvPr/>
          </p:nvGrpSpPr>
          <p:grpSpPr>
            <a:xfrm>
              <a:off x="4479664" y="4252172"/>
              <a:ext cx="3950400" cy="580593"/>
              <a:chOff x="6152090" y="4405922"/>
              <a:chExt cx="3950400" cy="580593"/>
            </a:xfrm>
          </p:grpSpPr>
          <p:sp>
            <p:nvSpPr>
              <p:cNvPr id="460" name="Google Shape;460;p42"/>
              <p:cNvSpPr txBox="1"/>
              <p:nvPr/>
            </p:nvSpPr>
            <p:spPr>
              <a:xfrm>
                <a:off x="6152090" y="4405922"/>
                <a:ext cx="3396300" cy="38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rgbClr val="ED7D31"/>
                    </a:solidFill>
                    <a:latin typeface="Arial"/>
                    <a:ea typeface="Arial"/>
                    <a:cs typeface="Arial"/>
                    <a:sym typeface="Arial"/>
                  </a:rPr>
                  <a:t>Desire</a:t>
                </a:r>
                <a:endParaRPr b="0" i="0" sz="2400" u="none" cap="none" strike="noStrike">
                  <a:solidFill>
                    <a:srgbClr val="000000"/>
                  </a:solidFill>
                  <a:latin typeface="Arial"/>
                  <a:ea typeface="Arial"/>
                  <a:cs typeface="Arial"/>
                  <a:sym typeface="Arial"/>
                </a:endParaRPr>
              </a:p>
            </p:txBody>
          </p:sp>
          <p:sp>
            <p:nvSpPr>
              <p:cNvPr id="461" name="Google Shape;461;p42"/>
              <p:cNvSpPr txBox="1"/>
              <p:nvPr/>
            </p:nvSpPr>
            <p:spPr>
              <a:xfrm>
                <a:off x="6152090" y="4677769"/>
                <a:ext cx="3950400" cy="3087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SG" sz="1800">
                    <a:solidFill>
                      <a:srgbClr val="000000"/>
                    </a:solidFill>
                    <a:latin typeface="Arial"/>
                    <a:ea typeface="Arial"/>
                    <a:cs typeface="Arial"/>
                    <a:sym typeface="Arial"/>
                  </a:rPr>
                  <a:t>Landing Page, Emails</a:t>
                </a:r>
                <a:endParaRPr b="0" i="0" sz="1800" u="none" cap="none" strike="noStrike">
                  <a:solidFill>
                    <a:srgbClr val="000000"/>
                  </a:solidFill>
                  <a:latin typeface="Arial"/>
                  <a:ea typeface="Arial"/>
                  <a:cs typeface="Arial"/>
                  <a:sym typeface="Arial"/>
                </a:endParaRPr>
              </a:p>
            </p:txBody>
          </p:sp>
        </p:grpSp>
        <p:grpSp>
          <p:nvGrpSpPr>
            <p:cNvPr id="462" name="Google Shape;462;p42"/>
            <p:cNvGrpSpPr/>
            <p:nvPr/>
          </p:nvGrpSpPr>
          <p:grpSpPr>
            <a:xfrm>
              <a:off x="3867792" y="5236427"/>
              <a:ext cx="3950401" cy="608559"/>
              <a:chOff x="5540218" y="5390177"/>
              <a:chExt cx="3950401" cy="608559"/>
            </a:xfrm>
          </p:grpSpPr>
          <p:sp>
            <p:nvSpPr>
              <p:cNvPr id="463" name="Google Shape;463;p42"/>
              <p:cNvSpPr txBox="1"/>
              <p:nvPr/>
            </p:nvSpPr>
            <p:spPr>
              <a:xfrm>
                <a:off x="5540218" y="5390177"/>
                <a:ext cx="3667200" cy="38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rgbClr val="A5A5A5"/>
                    </a:solidFill>
                    <a:latin typeface="Arial"/>
                    <a:ea typeface="Arial"/>
                    <a:cs typeface="Arial"/>
                    <a:sym typeface="Arial"/>
                  </a:rPr>
                  <a:t>Action</a:t>
                </a:r>
                <a:endParaRPr b="0" i="0" sz="2400" u="none" cap="none" strike="noStrike">
                  <a:solidFill>
                    <a:srgbClr val="000000"/>
                  </a:solidFill>
                  <a:latin typeface="Arial"/>
                  <a:ea typeface="Arial"/>
                  <a:cs typeface="Arial"/>
                  <a:sym typeface="Arial"/>
                </a:endParaRPr>
              </a:p>
            </p:txBody>
          </p:sp>
          <p:sp>
            <p:nvSpPr>
              <p:cNvPr id="464" name="Google Shape;464;p42"/>
              <p:cNvSpPr txBox="1"/>
              <p:nvPr/>
            </p:nvSpPr>
            <p:spPr>
              <a:xfrm>
                <a:off x="5540219" y="5689990"/>
                <a:ext cx="3950400" cy="3087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SG" sz="1800">
                    <a:solidFill>
                      <a:srgbClr val="7F7F7F"/>
                    </a:solidFill>
                    <a:latin typeface="Arial"/>
                    <a:ea typeface="Arial"/>
                    <a:cs typeface="Arial"/>
                    <a:sym typeface="Arial"/>
                  </a:rPr>
                  <a:t>Landing Page, Google Ads</a:t>
                </a:r>
                <a:r>
                  <a:rPr b="0" i="0" lang="en-SG" sz="1800" u="none" cap="none" strike="noStrike">
                    <a:solidFill>
                      <a:srgbClr val="7F7F7F"/>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3"/>
          <p:cNvSpPr txBox="1"/>
          <p:nvPr>
            <p:ph type="title"/>
          </p:nvPr>
        </p:nvSpPr>
        <p:spPr>
          <a:xfrm>
            <a:off x="838200" y="446147"/>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SMART Goals</a:t>
            </a:r>
            <a:br>
              <a:rPr b="0" i="0" lang="en-SG" sz="2000" u="none" cap="none" strike="noStrike">
                <a:solidFill>
                  <a:srgbClr val="000000"/>
                </a:solidFill>
                <a:latin typeface="Arial"/>
                <a:ea typeface="Arial"/>
                <a:cs typeface="Arial"/>
                <a:sym typeface="Arial"/>
              </a:rPr>
            </a:br>
            <a:endParaRPr/>
          </a:p>
        </p:txBody>
      </p:sp>
      <p:graphicFrame>
        <p:nvGraphicFramePr>
          <p:cNvPr id="470" name="Google Shape;470;p43"/>
          <p:cNvGraphicFramePr/>
          <p:nvPr/>
        </p:nvGraphicFramePr>
        <p:xfrm>
          <a:off x="952500" y="2283460"/>
          <a:ext cx="3000000" cy="3000000"/>
        </p:xfrm>
        <a:graphic>
          <a:graphicData uri="http://schemas.openxmlformats.org/drawingml/2006/table">
            <a:tbl>
              <a:tblPr firstRow="1">
                <a:noFill/>
                <a:tableStyleId>{2107B2B8-9C63-4824-81AC-F243A01BBD21}</a:tableStyleId>
              </a:tblPr>
              <a:tblGrid>
                <a:gridCol w="2005750"/>
                <a:gridCol w="2005750"/>
                <a:gridCol w="1436800"/>
                <a:gridCol w="2574700"/>
                <a:gridCol w="2005750"/>
              </a:tblGrid>
              <a:tr h="1778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Channel</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Metric</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KPI</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Duration</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Notes (if any)</a:t>
                      </a:r>
                      <a:endParaRPr sz="1400" u="none" cap="none" strike="noStrike">
                        <a:solidFill>
                          <a:srgbClr val="002060"/>
                        </a:solidFill>
                      </a:endParaRPr>
                    </a:p>
                  </a:txBody>
                  <a:tcPr marT="91425" marB="91425" marR="91425" marL="91425"/>
                </a:tc>
              </a:tr>
              <a:tr h="42527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Landing Page</a:t>
                      </a:r>
                      <a:endParaRPr sz="1400" u="none" cap="none" strike="noStrike">
                        <a:solidFill>
                          <a:srgbClr val="002060"/>
                        </a:solidFill>
                      </a:endParaRPr>
                    </a:p>
                    <a:p>
                      <a:pPr indent="0" lvl="0" marL="0" marR="0" rtl="0" algn="l">
                        <a:lnSpc>
                          <a:spcPct val="100000"/>
                        </a:lnSpc>
                        <a:spcBef>
                          <a:spcPts val="0"/>
                        </a:spcBef>
                        <a:spcAft>
                          <a:spcPts val="0"/>
                        </a:spcAft>
                        <a:buClr>
                          <a:srgbClr val="000000"/>
                        </a:buClr>
                        <a:buSzPts val="1400"/>
                        <a:buFont typeface="Arial"/>
                        <a:buNone/>
                      </a:pPr>
                      <a:r>
                        <a:t/>
                      </a:r>
                      <a:endParaRPr i="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No. of Landing Page Visitors</a:t>
                      </a:r>
                      <a:endParaRPr i="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+20%</a:t>
                      </a:r>
                      <a:endParaRPr i="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in 6 months time</a:t>
                      </a:r>
                      <a:endParaRPr i="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latin typeface="Century Gothic"/>
                          <a:ea typeface="Century Gothic"/>
                          <a:cs typeface="Century Gothic"/>
                          <a:sym typeface="Century Gothic"/>
                        </a:rPr>
                        <a:t>Awareness and leads</a:t>
                      </a:r>
                      <a:endParaRPr sz="1400" u="none" cap="none" strike="noStrike">
                        <a:solidFill>
                          <a:srgbClr val="002060"/>
                        </a:solidFill>
                        <a:latin typeface="Century Gothic"/>
                        <a:ea typeface="Century Gothic"/>
                        <a:cs typeface="Century Gothic"/>
                        <a:sym typeface="Century Gothic"/>
                      </a:endParaRPr>
                    </a:p>
                  </a:txBody>
                  <a:tcPr marT="91425" marB="91425" marR="91425" marL="91425"/>
                </a:tc>
              </a:tr>
              <a:tr h="403950">
                <a:tc>
                  <a:txBody>
                    <a:bodyPr/>
                    <a:lstStyle/>
                    <a:p>
                      <a:pPr indent="0" lvl="0" marL="0" marR="0" rtl="0" algn="l">
                        <a:lnSpc>
                          <a:spcPct val="100000"/>
                        </a:lnSpc>
                        <a:spcBef>
                          <a:spcPts val="0"/>
                        </a:spcBef>
                        <a:spcAft>
                          <a:spcPts val="0"/>
                        </a:spcAft>
                        <a:buClr>
                          <a:srgbClr val="000000"/>
                        </a:buClr>
                        <a:buSzPts val="1400"/>
                        <a:buFont typeface="Arial"/>
                        <a:buNone/>
                      </a:pPr>
                      <a:r>
                        <a:t/>
                      </a:r>
                      <a:endParaRPr i="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latin typeface="Century Gothic"/>
                          <a:ea typeface="Century Gothic"/>
                          <a:cs typeface="Century Gothic"/>
                          <a:sym typeface="Century Gothic"/>
                        </a:rPr>
                        <a:t>No.of Calls to Action</a:t>
                      </a:r>
                      <a:endParaRPr sz="1400" u="none" cap="none" strike="noStrike">
                        <a:solidFill>
                          <a:srgbClr val="002060"/>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+10%</a:t>
                      </a:r>
                      <a:endParaRPr i="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in  6 months time</a:t>
                      </a:r>
                      <a:endParaRPr i="1"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latin typeface="Century Gothic"/>
                          <a:ea typeface="Century Gothic"/>
                          <a:cs typeface="Century Gothic"/>
                          <a:sym typeface="Century Gothic"/>
                        </a:rPr>
                        <a:t>Asking for free site survey and /or consultation</a:t>
                      </a:r>
                      <a:endParaRPr sz="1400" u="none" cap="none" strike="noStrike">
                        <a:solidFill>
                          <a:srgbClr val="002060"/>
                        </a:solidFill>
                        <a:latin typeface="Century Gothic"/>
                        <a:ea typeface="Century Gothic"/>
                        <a:cs typeface="Century Gothic"/>
                        <a:sym typeface="Century Gothic"/>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Instagram</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No. of Calls to Action</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+15%</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In 6  months time</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2060"/>
                        </a:solidFill>
                        <a:latin typeface="Century Gothic"/>
                        <a:ea typeface="Century Gothic"/>
                        <a:cs typeface="Century Gothic"/>
                        <a:sym typeface="Century Gothic"/>
                      </a:endParaRPr>
                    </a:p>
                  </a:txBody>
                  <a:tcPr marT="91425" marB="91425" marR="91425" marL="91425"/>
                </a:tc>
              </a:tr>
              <a:tr h="43692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Facebook</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No. of Likes &amp; Followers</a:t>
                      </a:r>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+15%</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In 6 months time</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latin typeface="Century Gothic"/>
                          <a:ea typeface="Century Gothic"/>
                          <a:cs typeface="Century Gothic"/>
                          <a:sym typeface="Century Gothic"/>
                        </a:rPr>
                        <a:t>Active posting for organic leads</a:t>
                      </a:r>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2060"/>
                        </a:solidFill>
                        <a:latin typeface="Century Gothic"/>
                        <a:ea typeface="Century Gothic"/>
                        <a:cs typeface="Century Gothic"/>
                        <a:sym typeface="Century Gothic"/>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Emails</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No. of Calls to Action</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+10%</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rPr>
                        <a:t>In 6 months time</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solidFill>
                            <a:srgbClr val="002060"/>
                          </a:solidFill>
                          <a:latin typeface="Century Gothic"/>
                          <a:ea typeface="Century Gothic"/>
                          <a:cs typeface="Century Gothic"/>
                          <a:sym typeface="Century Gothic"/>
                        </a:rPr>
                        <a:t>Asking for site survey and/or consultation</a:t>
                      </a:r>
                      <a:endParaRPr sz="1400" u="none" cap="none" strike="noStrike">
                        <a:solidFill>
                          <a:srgbClr val="002060"/>
                        </a:solidFill>
                        <a:latin typeface="Century Gothic"/>
                        <a:ea typeface="Century Gothic"/>
                        <a:cs typeface="Century Gothic"/>
                        <a:sym typeface="Century Gothic"/>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2060"/>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002060"/>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 name="Shape 474"/>
        <p:cNvGrpSpPr/>
        <p:nvPr/>
      </p:nvGrpSpPr>
      <p:grpSpPr>
        <a:xfrm>
          <a:off x="0" y="0"/>
          <a:ext cx="0" cy="0"/>
          <a:chOff x="0" y="0"/>
          <a:chExt cx="0" cy="0"/>
        </a:xfrm>
      </p:grpSpPr>
      <p:sp>
        <p:nvSpPr>
          <p:cNvPr id="475" name="Google Shape;475;p44"/>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76" name="Google Shape;476;p4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77" name="Google Shape;477;p44"/>
          <p:cNvSpPr/>
          <p:nvPr/>
        </p:nvSpPr>
        <p:spPr>
          <a:xfrm>
            <a:off x="1768100" y="-1"/>
            <a:ext cx="10423900" cy="5920155"/>
          </a:xfrm>
          <a:custGeom>
            <a:rect b="b" l="l" r="r" t="t"/>
            <a:pathLst>
              <a:path extrusionOk="0" h="5491534" w="1042390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7AA9B7">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78" name="Google Shape;478;p44"/>
          <p:cNvSpPr txBox="1"/>
          <p:nvPr>
            <p:ph type="title"/>
          </p:nvPr>
        </p:nvSpPr>
        <p:spPr>
          <a:xfrm>
            <a:off x="5751094" y="750667"/>
            <a:ext cx="5602705" cy="267833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02060"/>
              </a:buClr>
              <a:buSzPts val="6000"/>
              <a:buFont typeface="Century Gothic"/>
              <a:buNone/>
            </a:pPr>
            <a:r>
              <a:rPr i="1" lang="en-SG" sz="6000">
                <a:solidFill>
                  <a:srgbClr val="002060"/>
                </a:solidFill>
              </a:rPr>
              <a:t>Marketing Execution</a:t>
            </a:r>
            <a:endParaRPr/>
          </a:p>
        </p:txBody>
      </p:sp>
      <p:pic>
        <p:nvPicPr>
          <p:cNvPr descr="Megaphone" id="479" name="Google Shape;479;p44"/>
          <p:cNvPicPr preferRelativeResize="0"/>
          <p:nvPr/>
        </p:nvPicPr>
        <p:blipFill rotWithShape="1">
          <a:blip r:embed="rId3">
            <a:alphaModFix/>
          </a:blip>
          <a:srcRect b="0" l="0" r="0" t="0"/>
          <a:stretch/>
        </p:blipFill>
        <p:spPr>
          <a:xfrm>
            <a:off x="1138965" y="2960076"/>
            <a:ext cx="3217333" cy="32173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 name="Shape 483"/>
        <p:cNvGrpSpPr/>
        <p:nvPr/>
      </p:nvGrpSpPr>
      <p:grpSpPr>
        <a:xfrm>
          <a:off x="0" y="0"/>
          <a:ext cx="0" cy="0"/>
          <a:chOff x="0" y="0"/>
          <a:chExt cx="0" cy="0"/>
        </a:xfrm>
      </p:grpSpPr>
      <p:pic>
        <p:nvPicPr>
          <p:cNvPr id="484" name="Google Shape;484;p45"/>
          <p:cNvPicPr preferRelativeResize="0"/>
          <p:nvPr/>
        </p:nvPicPr>
        <p:blipFill rotWithShape="1">
          <a:blip r:embed="rId3">
            <a:alphaModFix/>
          </a:blip>
          <a:srcRect b="0" l="0" r="0" t="0"/>
          <a:stretch/>
        </p:blipFill>
        <p:spPr>
          <a:xfrm>
            <a:off x="3048236" y="1026160"/>
            <a:ext cx="5613164" cy="5571066"/>
          </a:xfrm>
          <a:prstGeom prst="rect">
            <a:avLst/>
          </a:prstGeom>
          <a:noFill/>
          <a:ln>
            <a:noFill/>
          </a:ln>
        </p:spPr>
      </p:pic>
      <p:sp>
        <p:nvSpPr>
          <p:cNvPr id="485" name="Google Shape;485;p45"/>
          <p:cNvSpPr txBox="1"/>
          <p:nvPr>
            <p:ph type="title"/>
          </p:nvPr>
        </p:nvSpPr>
        <p:spPr>
          <a:xfrm>
            <a:off x="838200" y="365125"/>
            <a:ext cx="10515600" cy="6610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sz="4000">
                <a:solidFill>
                  <a:srgbClr val="002060"/>
                </a:solidFill>
                <a:latin typeface="Century Gothic"/>
                <a:ea typeface="Century Gothic"/>
                <a:cs typeface="Century Gothic"/>
                <a:sym typeface="Century Gothic"/>
              </a:rPr>
              <a:t>SEM - Google Search Ads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nvSpPr>
        <p:spPr>
          <a:xfrm>
            <a:off x="727220" y="252960"/>
            <a:ext cx="10231500" cy="1077178"/>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SEM - Google Search Ads (Ad mockups)</a:t>
            </a:r>
            <a:endParaRPr sz="4000">
              <a:solidFill>
                <a:srgbClr val="00206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FF3300"/>
              </a:solidFill>
              <a:latin typeface="Montserrat SemiBold"/>
              <a:ea typeface="Montserrat SemiBold"/>
              <a:cs typeface="Montserrat SemiBold"/>
              <a:sym typeface="Montserrat SemiBold"/>
            </a:endParaRPr>
          </a:p>
        </p:txBody>
      </p:sp>
      <p:pic>
        <p:nvPicPr>
          <p:cNvPr id="491" name="Google Shape;491;p46"/>
          <p:cNvPicPr preferRelativeResize="0"/>
          <p:nvPr/>
        </p:nvPicPr>
        <p:blipFill rotWithShape="1">
          <a:blip r:embed="rId3">
            <a:alphaModFix/>
          </a:blip>
          <a:srcRect b="0" l="0" r="0" t="0"/>
          <a:stretch/>
        </p:blipFill>
        <p:spPr>
          <a:xfrm>
            <a:off x="342688" y="1174170"/>
            <a:ext cx="4877223" cy="4351397"/>
          </a:xfrm>
          <a:prstGeom prst="rect">
            <a:avLst/>
          </a:prstGeom>
          <a:noFill/>
          <a:ln>
            <a:noFill/>
          </a:ln>
        </p:spPr>
      </p:pic>
      <p:pic>
        <p:nvPicPr>
          <p:cNvPr id="492" name="Google Shape;492;p46"/>
          <p:cNvPicPr preferRelativeResize="0"/>
          <p:nvPr/>
        </p:nvPicPr>
        <p:blipFill rotWithShape="1">
          <a:blip r:embed="rId4">
            <a:alphaModFix/>
          </a:blip>
          <a:srcRect b="0" l="0" r="0" t="0"/>
          <a:stretch/>
        </p:blipFill>
        <p:spPr>
          <a:xfrm>
            <a:off x="5959123" y="1174170"/>
            <a:ext cx="4816257" cy="1691787"/>
          </a:xfrm>
          <a:prstGeom prst="rect">
            <a:avLst/>
          </a:prstGeom>
          <a:noFill/>
          <a:ln>
            <a:noFill/>
          </a:ln>
        </p:spPr>
      </p:pic>
      <p:pic>
        <p:nvPicPr>
          <p:cNvPr id="493" name="Google Shape;493;p46"/>
          <p:cNvPicPr preferRelativeResize="0"/>
          <p:nvPr/>
        </p:nvPicPr>
        <p:blipFill rotWithShape="1">
          <a:blip r:embed="rId5">
            <a:alphaModFix/>
          </a:blip>
          <a:srcRect b="0" l="0" r="0" t="0"/>
          <a:stretch/>
        </p:blipFill>
        <p:spPr>
          <a:xfrm>
            <a:off x="6203863" y="2950497"/>
            <a:ext cx="3894157" cy="374936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7"/>
          <p:cNvSpPr txBox="1"/>
          <p:nvPr/>
        </p:nvSpPr>
        <p:spPr>
          <a:xfrm>
            <a:off x="1234427" y="0"/>
            <a:ext cx="10231500" cy="1323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SEM - Google Search Ads (Target) Audience)</a:t>
            </a:r>
            <a:endParaRPr sz="4000">
              <a:solidFill>
                <a:srgbClr val="002060"/>
              </a:solidFill>
              <a:latin typeface="Century Gothic"/>
              <a:ea typeface="Century Gothic"/>
              <a:cs typeface="Century Gothic"/>
              <a:sym typeface="Century Gothic"/>
            </a:endParaRPr>
          </a:p>
        </p:txBody>
      </p:sp>
      <p:pic>
        <p:nvPicPr>
          <p:cNvPr id="499" name="Google Shape;499;p47"/>
          <p:cNvPicPr preferRelativeResize="0"/>
          <p:nvPr/>
        </p:nvPicPr>
        <p:blipFill rotWithShape="1">
          <a:blip r:embed="rId3">
            <a:alphaModFix/>
          </a:blip>
          <a:srcRect b="0" l="0" r="0" t="0"/>
          <a:stretch/>
        </p:blipFill>
        <p:spPr>
          <a:xfrm>
            <a:off x="1234427" y="1323399"/>
            <a:ext cx="9333300" cy="55068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8"/>
          <p:cNvSpPr txBox="1"/>
          <p:nvPr/>
        </p:nvSpPr>
        <p:spPr>
          <a:xfrm>
            <a:off x="1194580" y="294264"/>
            <a:ext cx="10231500" cy="17542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SEM - Google Search Ads (Target Audience)</a:t>
            </a:r>
            <a:endParaRPr sz="4000">
              <a:solidFill>
                <a:srgbClr val="00206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FF3300"/>
              </a:solidFill>
              <a:latin typeface="Montserrat SemiBold"/>
              <a:ea typeface="Montserrat SemiBold"/>
              <a:cs typeface="Montserrat SemiBold"/>
              <a:sym typeface="Montserrat SemiBold"/>
            </a:endParaRPr>
          </a:p>
        </p:txBody>
      </p:sp>
      <p:pic>
        <p:nvPicPr>
          <p:cNvPr id="505" name="Google Shape;505;p48"/>
          <p:cNvPicPr preferRelativeResize="0"/>
          <p:nvPr/>
        </p:nvPicPr>
        <p:blipFill rotWithShape="1">
          <a:blip r:embed="rId3">
            <a:alphaModFix/>
          </a:blip>
          <a:srcRect b="0" l="0" r="0" t="0"/>
          <a:stretch/>
        </p:blipFill>
        <p:spPr>
          <a:xfrm>
            <a:off x="1194580" y="1435260"/>
            <a:ext cx="9040876" cy="542273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9"/>
          <p:cNvSpPr txBox="1"/>
          <p:nvPr/>
        </p:nvSpPr>
        <p:spPr>
          <a:xfrm>
            <a:off x="727220" y="115747"/>
            <a:ext cx="10824314" cy="1323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Search Engine Marketing (Google Display Network Ads)</a:t>
            </a:r>
            <a:endParaRPr sz="4000">
              <a:solidFill>
                <a:srgbClr val="002060"/>
              </a:solidFill>
              <a:latin typeface="Century Gothic"/>
              <a:ea typeface="Century Gothic"/>
              <a:cs typeface="Century Gothic"/>
              <a:sym typeface="Century Gothic"/>
            </a:endParaRPr>
          </a:p>
        </p:txBody>
      </p:sp>
      <p:pic>
        <p:nvPicPr>
          <p:cNvPr id="511" name="Google Shape;511;p49"/>
          <p:cNvPicPr preferRelativeResize="0"/>
          <p:nvPr/>
        </p:nvPicPr>
        <p:blipFill rotWithShape="1">
          <a:blip r:embed="rId3">
            <a:alphaModFix/>
          </a:blip>
          <a:srcRect b="0" l="0" r="0" t="0"/>
          <a:stretch/>
        </p:blipFill>
        <p:spPr>
          <a:xfrm>
            <a:off x="2389776" y="1709995"/>
            <a:ext cx="9426757" cy="1341236"/>
          </a:xfrm>
          <a:prstGeom prst="rect">
            <a:avLst/>
          </a:prstGeom>
          <a:noFill/>
          <a:ln>
            <a:noFill/>
          </a:ln>
        </p:spPr>
      </p:pic>
      <p:pic>
        <p:nvPicPr>
          <p:cNvPr id="512" name="Google Shape;512;p49"/>
          <p:cNvPicPr preferRelativeResize="0"/>
          <p:nvPr/>
        </p:nvPicPr>
        <p:blipFill rotWithShape="1">
          <a:blip r:embed="rId4">
            <a:alphaModFix/>
          </a:blip>
          <a:srcRect b="0" l="0" r="0" t="0"/>
          <a:stretch/>
        </p:blipFill>
        <p:spPr>
          <a:xfrm>
            <a:off x="234370" y="2634973"/>
            <a:ext cx="1917290" cy="3871451"/>
          </a:xfrm>
          <a:prstGeom prst="rect">
            <a:avLst/>
          </a:prstGeom>
          <a:noFill/>
          <a:ln>
            <a:noFill/>
          </a:ln>
        </p:spPr>
      </p:pic>
      <p:pic>
        <p:nvPicPr>
          <p:cNvPr id="513" name="Google Shape;513;p49"/>
          <p:cNvPicPr preferRelativeResize="0"/>
          <p:nvPr/>
        </p:nvPicPr>
        <p:blipFill rotWithShape="1">
          <a:blip r:embed="rId5">
            <a:alphaModFix/>
          </a:blip>
          <a:srcRect b="0" l="0" r="0" t="0"/>
          <a:stretch/>
        </p:blipFill>
        <p:spPr>
          <a:xfrm>
            <a:off x="2405017" y="4063497"/>
            <a:ext cx="9411516" cy="2400508"/>
          </a:xfrm>
          <a:prstGeom prst="rect">
            <a:avLst/>
          </a:prstGeom>
          <a:noFill/>
          <a:ln>
            <a:noFill/>
          </a:ln>
        </p:spPr>
      </p:pic>
      <p:sp>
        <p:nvSpPr>
          <p:cNvPr id="514" name="Google Shape;514;p49"/>
          <p:cNvSpPr txBox="1"/>
          <p:nvPr/>
        </p:nvSpPr>
        <p:spPr>
          <a:xfrm>
            <a:off x="-47110" y="2195947"/>
            <a:ext cx="24368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rgbClr val="3B5852"/>
                </a:solidFill>
                <a:latin typeface="Century Gothic"/>
                <a:ea typeface="Century Gothic"/>
                <a:cs typeface="Century Gothic"/>
                <a:sym typeface="Century Gothic"/>
              </a:rPr>
              <a:t>▼</a:t>
            </a:r>
            <a:r>
              <a:rPr lang="en-SG" sz="1800">
                <a:solidFill>
                  <a:schemeClr val="dk1"/>
                </a:solidFill>
                <a:latin typeface="Century Gothic"/>
                <a:ea typeface="Century Gothic"/>
                <a:cs typeface="Century Gothic"/>
                <a:sym typeface="Century Gothic"/>
              </a:rPr>
              <a:t>Mobile banner ad</a:t>
            </a:r>
            <a:endParaRPr/>
          </a:p>
        </p:txBody>
      </p:sp>
      <p:sp>
        <p:nvSpPr>
          <p:cNvPr id="515" name="Google Shape;515;p49"/>
          <p:cNvSpPr txBox="1"/>
          <p:nvPr/>
        </p:nvSpPr>
        <p:spPr>
          <a:xfrm>
            <a:off x="2640146" y="3137414"/>
            <a:ext cx="19752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rgbClr val="3B5852"/>
                </a:solidFill>
                <a:latin typeface="Century Gothic"/>
                <a:ea typeface="Century Gothic"/>
                <a:cs typeface="Century Gothic"/>
                <a:sym typeface="Century Gothic"/>
              </a:rPr>
              <a:t>▲</a:t>
            </a:r>
            <a:r>
              <a:rPr lang="en-SG" sz="1800">
                <a:solidFill>
                  <a:schemeClr val="dk1"/>
                </a:solidFill>
                <a:latin typeface="Century Gothic"/>
                <a:ea typeface="Century Gothic"/>
                <a:cs typeface="Century Gothic"/>
                <a:sym typeface="Century Gothic"/>
              </a:rPr>
              <a:t> Half page ad</a:t>
            </a:r>
            <a:endParaRPr/>
          </a:p>
        </p:txBody>
      </p:sp>
      <p:sp>
        <p:nvSpPr>
          <p:cNvPr id="516" name="Google Shape;516;p49"/>
          <p:cNvSpPr txBox="1"/>
          <p:nvPr/>
        </p:nvSpPr>
        <p:spPr>
          <a:xfrm>
            <a:off x="8556739" y="3607982"/>
            <a:ext cx="26388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rgbClr val="3B5852"/>
                </a:solidFill>
                <a:latin typeface="Century Gothic"/>
                <a:ea typeface="Century Gothic"/>
                <a:cs typeface="Century Gothic"/>
                <a:sym typeface="Century Gothic"/>
              </a:rPr>
              <a:t>▼</a:t>
            </a:r>
            <a:r>
              <a:rPr lang="en-SG" sz="1800">
                <a:solidFill>
                  <a:schemeClr val="dk1"/>
                </a:solidFill>
                <a:latin typeface="Century Gothic"/>
                <a:ea typeface="Century Gothic"/>
                <a:cs typeface="Century Gothic"/>
                <a:sym typeface="Century Gothic"/>
              </a:rPr>
              <a:t>Billboard banner ad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txBox="1"/>
          <p:nvPr>
            <p:ph type="title"/>
          </p:nvPr>
        </p:nvSpPr>
        <p:spPr>
          <a:xfrm>
            <a:off x="838200" y="365125"/>
            <a:ext cx="10515600" cy="8540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Unique Selling Proposition</a:t>
            </a:r>
            <a:endParaRPr>
              <a:solidFill>
                <a:srgbClr val="002060"/>
              </a:solidFill>
            </a:endParaRPr>
          </a:p>
        </p:txBody>
      </p:sp>
      <p:sp>
        <p:nvSpPr>
          <p:cNvPr id="156" name="Google Shape;156;p5"/>
          <p:cNvSpPr txBox="1"/>
          <p:nvPr>
            <p:ph idx="1" type="body"/>
          </p:nvPr>
        </p:nvSpPr>
        <p:spPr>
          <a:xfrm>
            <a:off x="762000" y="1710267"/>
            <a:ext cx="10591800" cy="4461933"/>
          </a:xfrm>
          <a:prstGeom prst="rect">
            <a:avLst/>
          </a:prstGeom>
          <a:noFill/>
          <a:ln>
            <a:noFill/>
          </a:ln>
        </p:spPr>
        <p:txBody>
          <a:bodyPr anchorCtr="0" anchor="t" bIns="45700" lIns="91425" spcFirstLastPara="1" rIns="91425" wrap="square" tIns="45700">
            <a:normAutofit/>
          </a:bodyPr>
          <a:lstStyle/>
          <a:p>
            <a:pPr indent="-571500" lvl="0" marL="571500" rtl="0" algn="l">
              <a:lnSpc>
                <a:spcPct val="150000"/>
              </a:lnSpc>
              <a:spcBef>
                <a:spcPts val="0"/>
              </a:spcBef>
              <a:spcAft>
                <a:spcPts val="0"/>
              </a:spcAft>
              <a:buClr>
                <a:srgbClr val="002060"/>
              </a:buClr>
              <a:buSzPts val="1800"/>
              <a:buFont typeface="Century Gothic"/>
              <a:buAutoNum type="romanUcPeriod"/>
            </a:pPr>
            <a:r>
              <a:rPr lang="en-SG" sz="1800">
                <a:solidFill>
                  <a:srgbClr val="002060"/>
                </a:solidFill>
                <a:latin typeface="Arial"/>
                <a:ea typeface="Arial"/>
                <a:cs typeface="Arial"/>
                <a:sym typeface="Arial"/>
              </a:rPr>
              <a:t>Vince, the founder, boasts an impressive 10-year tenure with one of Japan's top three commercial aircon contractors. This extensive experience and exposure to cutting-edge aircon technology has positioned him at the forefront of the industry. </a:t>
            </a:r>
            <a:endParaRPr/>
          </a:p>
          <a:p>
            <a:pPr indent="-571500" lvl="0" marL="571500" rtl="0" algn="l">
              <a:lnSpc>
                <a:spcPct val="150000"/>
              </a:lnSpc>
              <a:spcBef>
                <a:spcPts val="1000"/>
              </a:spcBef>
              <a:spcAft>
                <a:spcPts val="0"/>
              </a:spcAft>
              <a:buClr>
                <a:srgbClr val="002060"/>
              </a:buClr>
              <a:buSzPts val="1800"/>
              <a:buFont typeface="Century Gothic"/>
              <a:buAutoNum type="romanUcPeriod"/>
            </a:pPr>
            <a:r>
              <a:rPr lang="en-SG" sz="1800">
                <a:solidFill>
                  <a:srgbClr val="002060"/>
                </a:solidFill>
                <a:latin typeface="Arial"/>
                <a:ea typeface="Arial"/>
                <a:cs typeface="Arial"/>
                <a:sym typeface="Arial"/>
              </a:rPr>
              <a:t>The  company collaborates with associates who are certified Green Mark Managers, ensuring environmentally sustainable ACMV, HVAC and eco-friendly solutions that meet the highest standards.</a:t>
            </a:r>
            <a:endParaRPr/>
          </a:p>
          <a:p>
            <a:pPr indent="-571500" lvl="0" marL="571500" rtl="0" algn="l">
              <a:lnSpc>
                <a:spcPct val="150000"/>
              </a:lnSpc>
              <a:spcBef>
                <a:spcPts val="1000"/>
              </a:spcBef>
              <a:spcAft>
                <a:spcPts val="0"/>
              </a:spcAft>
              <a:buClr>
                <a:srgbClr val="002060"/>
              </a:buClr>
              <a:buSzPts val="1800"/>
              <a:buFont typeface="Century Gothic"/>
              <a:buAutoNum type="romanUcPeriod"/>
            </a:pPr>
            <a:r>
              <a:rPr lang="en-SG" sz="1800">
                <a:solidFill>
                  <a:srgbClr val="002060"/>
                </a:solidFill>
                <a:latin typeface="Arial"/>
                <a:ea typeface="Arial"/>
                <a:cs typeface="Arial"/>
                <a:sym typeface="Arial"/>
              </a:rPr>
              <a:t>Guan Lee Hoe Engineering Pte Ltd also engages in office renovations, making  it a one stop solution for relocation needs.</a:t>
            </a:r>
            <a:endParaRPr sz="1800">
              <a:solidFill>
                <a:srgbClr val="00206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0"/>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22" name="Google Shape;522;p50"/>
          <p:cNvSpPr txBox="1"/>
          <p:nvPr/>
        </p:nvSpPr>
        <p:spPr>
          <a:xfrm>
            <a:off x="3341078" y="1023802"/>
            <a:ext cx="8931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Desktop</a:t>
            </a:r>
            <a:endParaRPr/>
          </a:p>
        </p:txBody>
      </p:sp>
      <p:sp>
        <p:nvSpPr>
          <p:cNvPr id="523" name="Google Shape;523;p50"/>
          <p:cNvSpPr txBox="1"/>
          <p:nvPr/>
        </p:nvSpPr>
        <p:spPr>
          <a:xfrm>
            <a:off x="7335717" y="1063285"/>
            <a:ext cx="7825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Mobile</a:t>
            </a:r>
            <a:endParaRPr/>
          </a:p>
        </p:txBody>
      </p:sp>
      <p:pic>
        <p:nvPicPr>
          <p:cNvPr id="524" name="Google Shape;524;p50"/>
          <p:cNvPicPr preferRelativeResize="0"/>
          <p:nvPr/>
        </p:nvPicPr>
        <p:blipFill rotWithShape="1">
          <a:blip r:embed="rId3">
            <a:alphaModFix/>
          </a:blip>
          <a:srcRect b="0" l="0" r="0" t="0"/>
          <a:stretch/>
        </p:blipFill>
        <p:spPr>
          <a:xfrm>
            <a:off x="2404185" y="1546403"/>
            <a:ext cx="2934257" cy="5227628"/>
          </a:xfrm>
          <a:prstGeom prst="rect">
            <a:avLst/>
          </a:prstGeom>
          <a:noFill/>
          <a:ln>
            <a:noFill/>
          </a:ln>
        </p:spPr>
      </p:pic>
      <p:pic>
        <p:nvPicPr>
          <p:cNvPr id="525" name="Google Shape;525;p50"/>
          <p:cNvPicPr preferRelativeResize="0"/>
          <p:nvPr/>
        </p:nvPicPr>
        <p:blipFill rotWithShape="1">
          <a:blip r:embed="rId4">
            <a:alphaModFix/>
          </a:blip>
          <a:srcRect b="0" l="0" r="0" t="0"/>
          <a:stretch/>
        </p:blipFill>
        <p:spPr>
          <a:xfrm>
            <a:off x="6794468" y="1380410"/>
            <a:ext cx="1865084" cy="539362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1"/>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31" name="Google Shape;531;p51"/>
          <p:cNvSpPr txBox="1"/>
          <p:nvPr/>
        </p:nvSpPr>
        <p:spPr>
          <a:xfrm>
            <a:off x="3341078" y="1023802"/>
            <a:ext cx="8931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Desktop</a:t>
            </a:r>
            <a:endParaRPr/>
          </a:p>
        </p:txBody>
      </p:sp>
      <p:sp>
        <p:nvSpPr>
          <p:cNvPr id="532" name="Google Shape;532;p51"/>
          <p:cNvSpPr txBox="1"/>
          <p:nvPr/>
        </p:nvSpPr>
        <p:spPr>
          <a:xfrm>
            <a:off x="7335717" y="1063285"/>
            <a:ext cx="7825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Mobile</a:t>
            </a:r>
            <a:endParaRPr/>
          </a:p>
        </p:txBody>
      </p:sp>
      <p:pic>
        <p:nvPicPr>
          <p:cNvPr id="533" name="Google Shape;533;p51"/>
          <p:cNvPicPr preferRelativeResize="0"/>
          <p:nvPr/>
        </p:nvPicPr>
        <p:blipFill rotWithShape="1">
          <a:blip r:embed="rId3">
            <a:alphaModFix/>
          </a:blip>
          <a:srcRect b="0" l="0" r="0" t="0"/>
          <a:stretch/>
        </p:blipFill>
        <p:spPr>
          <a:xfrm>
            <a:off x="2233100" y="1643624"/>
            <a:ext cx="3109148" cy="4690876"/>
          </a:xfrm>
          <a:prstGeom prst="rect">
            <a:avLst/>
          </a:prstGeom>
          <a:noFill/>
          <a:ln>
            <a:noFill/>
          </a:ln>
        </p:spPr>
      </p:pic>
      <p:pic>
        <p:nvPicPr>
          <p:cNvPr id="534" name="Google Shape;534;p51"/>
          <p:cNvPicPr preferRelativeResize="0"/>
          <p:nvPr/>
        </p:nvPicPr>
        <p:blipFill rotWithShape="1">
          <a:blip r:embed="rId4">
            <a:alphaModFix/>
          </a:blip>
          <a:srcRect b="0" l="0" r="0" t="0"/>
          <a:stretch/>
        </p:blipFill>
        <p:spPr>
          <a:xfrm>
            <a:off x="6591531" y="1614322"/>
            <a:ext cx="2270957" cy="497629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2"/>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40" name="Google Shape;540;p52"/>
          <p:cNvSpPr txBox="1"/>
          <p:nvPr/>
        </p:nvSpPr>
        <p:spPr>
          <a:xfrm>
            <a:off x="3341078" y="1023802"/>
            <a:ext cx="8931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Desktop</a:t>
            </a:r>
            <a:endParaRPr/>
          </a:p>
        </p:txBody>
      </p:sp>
      <p:sp>
        <p:nvSpPr>
          <p:cNvPr id="541" name="Google Shape;541;p52"/>
          <p:cNvSpPr txBox="1"/>
          <p:nvPr/>
        </p:nvSpPr>
        <p:spPr>
          <a:xfrm>
            <a:off x="7335717" y="1063285"/>
            <a:ext cx="7825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Mobile</a:t>
            </a:r>
            <a:endParaRPr/>
          </a:p>
        </p:txBody>
      </p:sp>
      <p:pic>
        <p:nvPicPr>
          <p:cNvPr id="542" name="Google Shape;542;p52"/>
          <p:cNvPicPr preferRelativeResize="0"/>
          <p:nvPr/>
        </p:nvPicPr>
        <p:blipFill rotWithShape="1">
          <a:blip r:embed="rId3">
            <a:alphaModFix/>
          </a:blip>
          <a:srcRect b="0" l="0" r="0" t="0"/>
          <a:stretch/>
        </p:blipFill>
        <p:spPr>
          <a:xfrm>
            <a:off x="2978147" y="1380148"/>
            <a:ext cx="2358784" cy="4959068"/>
          </a:xfrm>
          <a:prstGeom prst="rect">
            <a:avLst/>
          </a:prstGeom>
          <a:noFill/>
          <a:ln>
            <a:noFill/>
          </a:ln>
        </p:spPr>
      </p:pic>
      <p:pic>
        <p:nvPicPr>
          <p:cNvPr id="543" name="Google Shape;543;p52"/>
          <p:cNvPicPr preferRelativeResize="0"/>
          <p:nvPr/>
        </p:nvPicPr>
        <p:blipFill rotWithShape="1">
          <a:blip r:embed="rId4">
            <a:alphaModFix/>
          </a:blip>
          <a:srcRect b="0" l="0" r="0" t="0"/>
          <a:stretch/>
        </p:blipFill>
        <p:spPr>
          <a:xfrm>
            <a:off x="6855071" y="1396494"/>
            <a:ext cx="1894550" cy="51941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3"/>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50" name="Google Shape;550;p53"/>
          <p:cNvSpPr txBox="1"/>
          <p:nvPr>
            <p:ph idx="1" type="body"/>
          </p:nvPr>
        </p:nvSpPr>
        <p:spPr>
          <a:xfrm>
            <a:off x="761944" y="1097280"/>
            <a:ext cx="10774736" cy="5554980"/>
          </a:xfrm>
          <a:prstGeom prst="rect">
            <a:avLst/>
          </a:prstGeom>
          <a:noFill/>
          <a:ln>
            <a:noFill/>
          </a:ln>
        </p:spPr>
        <p:txBody>
          <a:bodyPr anchorCtr="0" anchor="t" bIns="45700" lIns="91425" spcFirstLastPara="1" rIns="91425" wrap="square" tIns="45700">
            <a:normAutofit fontScale="85000" lnSpcReduction="10000"/>
          </a:bodyPr>
          <a:lstStyle/>
          <a:p>
            <a:pPr indent="-228600" lvl="0" marL="457200" rtl="0" algn="l">
              <a:lnSpc>
                <a:spcPct val="100000"/>
              </a:lnSpc>
              <a:spcBef>
                <a:spcPts val="0"/>
              </a:spcBef>
              <a:spcAft>
                <a:spcPts val="0"/>
              </a:spcAft>
              <a:buClr>
                <a:srgbClr val="000000"/>
              </a:buClr>
              <a:buSzPct val="94117"/>
              <a:buNone/>
            </a:pPr>
            <a:r>
              <a:rPr lang="en-SG" sz="2000">
                <a:solidFill>
                  <a:srgbClr val="002060"/>
                </a:solidFill>
                <a:latin typeface="Arial"/>
                <a:ea typeface="Arial"/>
                <a:cs typeface="Arial"/>
                <a:sym typeface="Arial"/>
              </a:rPr>
              <a:t>Content writing for Facebook</a:t>
            </a:r>
            <a:endParaRPr/>
          </a:p>
          <a:p>
            <a:pPr indent="-228600" lvl="0" marL="457200" rtl="0" algn="l">
              <a:lnSpc>
                <a:spcPct val="100000"/>
              </a:lnSpc>
              <a:spcBef>
                <a:spcPts val="0"/>
              </a:spcBef>
              <a:spcAft>
                <a:spcPts val="0"/>
              </a:spcAft>
              <a:buClr>
                <a:srgbClr val="000000"/>
              </a:buClr>
              <a:buSzPct val="94117"/>
              <a:buNone/>
            </a:pPr>
            <a:r>
              <a:t/>
            </a:r>
            <a:endParaRPr sz="2000">
              <a:solidFill>
                <a:srgbClr val="002060"/>
              </a:solidFill>
              <a:latin typeface="Arial"/>
              <a:ea typeface="Arial"/>
              <a:cs typeface="Arial"/>
              <a:sym typeface="Arial"/>
            </a:endParaRPr>
          </a:p>
          <a:p>
            <a:pPr indent="-457200" lvl="0" marL="457200" rtl="0" algn="just">
              <a:lnSpc>
                <a:spcPct val="110000"/>
              </a:lnSpc>
              <a:spcBef>
                <a:spcPts val="1000"/>
              </a:spcBef>
              <a:spcAft>
                <a:spcPts val="0"/>
              </a:spcAft>
              <a:buClr>
                <a:srgbClr val="002060"/>
              </a:buClr>
              <a:buSzPct val="100000"/>
              <a:buAutoNum type="arabicPeriod"/>
            </a:pPr>
            <a:r>
              <a:rPr lang="en-SG" sz="2100">
                <a:solidFill>
                  <a:srgbClr val="002060"/>
                </a:solidFill>
                <a:latin typeface="Arial"/>
                <a:ea typeface="Arial"/>
                <a:cs typeface="Arial"/>
                <a:sym typeface="Arial"/>
              </a:rPr>
              <a:t>Master of commercial and industrial aircons since 1995</a:t>
            </a:r>
            <a:endParaRPr/>
          </a:p>
          <a:p>
            <a:pPr indent="0" lvl="0" marL="449263" rtl="0" algn="just">
              <a:lnSpc>
                <a:spcPct val="110000"/>
              </a:lnSpc>
              <a:spcBef>
                <a:spcPts val="1000"/>
              </a:spcBef>
              <a:spcAft>
                <a:spcPts val="0"/>
              </a:spcAft>
              <a:buClr>
                <a:srgbClr val="002060"/>
              </a:buClr>
              <a:buSzPct val="100000"/>
              <a:buNone/>
            </a:pPr>
            <a:r>
              <a:rPr lang="en-SG" sz="2100">
                <a:solidFill>
                  <a:srgbClr val="002060"/>
                </a:solidFill>
                <a:latin typeface="Arial"/>
                <a:ea typeface="Arial"/>
                <a:cs typeface="Arial"/>
                <a:sym typeface="Arial"/>
              </a:rPr>
              <a:t>Guan</a:t>
            </a:r>
            <a:r>
              <a:rPr lang="en-SG" sz="2000">
                <a:solidFill>
                  <a:srgbClr val="002060"/>
                </a:solidFill>
                <a:latin typeface="Arial"/>
                <a:ea typeface="Arial"/>
                <a:cs typeface="Arial"/>
                <a:sym typeface="Arial"/>
              </a:rPr>
              <a:t> Lee Hoe Engineering Pte Ltd has been a trusted provider of commercial and industrial air conditioning systems since 1995. We offer expert design, installation, maintenance and repair services to keep your system running smoothly. Our team provides customised aircon solutions to meet  your specific needs ad budget, using only the highest quality components.</a:t>
            </a:r>
            <a:endParaRPr/>
          </a:p>
          <a:p>
            <a:pPr indent="0" lvl="0" marL="449263" rtl="0" algn="just">
              <a:lnSpc>
                <a:spcPct val="110000"/>
              </a:lnSpc>
              <a:spcBef>
                <a:spcPts val="1000"/>
              </a:spcBef>
              <a:spcAft>
                <a:spcPts val="0"/>
              </a:spcAft>
              <a:buClr>
                <a:srgbClr val="002060"/>
              </a:buClr>
              <a:buSzPct val="100000"/>
              <a:buNone/>
            </a:pPr>
            <a:r>
              <a:rPr lang="en-SG" sz="2000">
                <a:solidFill>
                  <a:srgbClr val="002060"/>
                </a:solidFill>
                <a:latin typeface="Arial"/>
                <a:ea typeface="Arial"/>
                <a:cs typeface="Arial"/>
                <a:sym typeface="Arial"/>
              </a:rPr>
              <a:t>Contact us today to learn more about how we can help you create a comfortable and productive environment.</a:t>
            </a:r>
            <a:endParaRPr/>
          </a:p>
          <a:p>
            <a:pPr indent="0" lvl="0" marL="449263" rtl="0" algn="just">
              <a:lnSpc>
                <a:spcPct val="110000"/>
              </a:lnSpc>
              <a:spcBef>
                <a:spcPts val="1000"/>
              </a:spcBef>
              <a:spcAft>
                <a:spcPts val="0"/>
              </a:spcAft>
              <a:buClr>
                <a:srgbClr val="002060"/>
              </a:buClr>
              <a:buSzPct val="100000"/>
              <a:buNone/>
            </a:pPr>
            <a:r>
              <a:rPr lang="en-SG" sz="2000">
                <a:solidFill>
                  <a:srgbClr val="002060"/>
                </a:solidFill>
                <a:latin typeface="Arial"/>
                <a:ea typeface="Arial"/>
                <a:cs typeface="Arial"/>
                <a:sym typeface="Arial"/>
              </a:rPr>
              <a:t> #guanleehoeengineering, #commercialandindustrialairconditioning, #customisedairconsolutions</a:t>
            </a:r>
            <a:endParaRPr/>
          </a:p>
          <a:p>
            <a:pPr indent="0" lvl="0" marL="0" rtl="0" algn="just">
              <a:lnSpc>
                <a:spcPct val="110000"/>
              </a:lnSpc>
              <a:spcBef>
                <a:spcPts val="1000"/>
              </a:spcBef>
              <a:spcAft>
                <a:spcPts val="0"/>
              </a:spcAft>
              <a:buClr>
                <a:srgbClr val="002060"/>
              </a:buClr>
              <a:buSzPct val="100000"/>
              <a:buNone/>
            </a:pPr>
            <a:r>
              <a:rPr lang="en-SG" sz="2000">
                <a:solidFill>
                  <a:srgbClr val="002060"/>
                </a:solidFill>
                <a:latin typeface="Arial"/>
                <a:ea typeface="Arial"/>
                <a:cs typeface="Arial"/>
                <a:sym typeface="Arial"/>
              </a:rPr>
              <a:t>2.    Benefits of upgrading to a new energy  efficient aircon system</a:t>
            </a:r>
            <a:endParaRPr/>
          </a:p>
          <a:p>
            <a:pPr indent="-449263" lvl="0" marL="449263" rtl="0" algn="just">
              <a:lnSpc>
                <a:spcPct val="110000"/>
              </a:lnSpc>
              <a:spcBef>
                <a:spcPts val="1000"/>
              </a:spcBef>
              <a:spcAft>
                <a:spcPts val="0"/>
              </a:spcAft>
              <a:buClr>
                <a:srgbClr val="002060"/>
              </a:buClr>
              <a:buSzPct val="100000"/>
              <a:buNone/>
            </a:pPr>
            <a:r>
              <a:rPr lang="en-SG" sz="2000">
                <a:solidFill>
                  <a:srgbClr val="002060"/>
                </a:solidFill>
                <a:latin typeface="Arial"/>
                <a:ea typeface="Arial"/>
                <a:cs typeface="Arial"/>
                <a:sym typeface="Arial"/>
              </a:rPr>
              <a:t>       Energy efficient aircon system lowers energy bills, provides cooler air with comfortable temperature conducive to work, thereby increase productivity of workers with trouble free cooling. </a:t>
            </a:r>
            <a:endParaRPr/>
          </a:p>
          <a:p>
            <a:pPr indent="0" lvl="0" marL="449263" rtl="0" algn="just">
              <a:lnSpc>
                <a:spcPct val="110000"/>
              </a:lnSpc>
              <a:spcBef>
                <a:spcPts val="1000"/>
              </a:spcBef>
              <a:spcAft>
                <a:spcPts val="0"/>
              </a:spcAft>
              <a:buClr>
                <a:srgbClr val="002060"/>
              </a:buClr>
              <a:buSzPct val="100000"/>
              <a:buNone/>
            </a:pPr>
            <a:r>
              <a:rPr lang="en-SG" sz="2000">
                <a:solidFill>
                  <a:srgbClr val="002060"/>
                </a:solidFill>
                <a:latin typeface="Arial"/>
                <a:ea typeface="Arial"/>
                <a:cs typeface="Arial"/>
                <a:sym typeface="Arial"/>
              </a:rPr>
              <a:t>Ready to upgrade? Talk to our  professionals to find the perfect ACMV or MVAC for your offices </a:t>
            </a:r>
            <a:endParaRPr/>
          </a:p>
          <a:p>
            <a:pPr indent="0" lvl="0" marL="449263" rtl="0" algn="just">
              <a:lnSpc>
                <a:spcPct val="110000"/>
              </a:lnSpc>
              <a:spcBef>
                <a:spcPts val="1000"/>
              </a:spcBef>
              <a:spcAft>
                <a:spcPts val="0"/>
              </a:spcAft>
              <a:buClr>
                <a:srgbClr val="002060"/>
              </a:buClr>
              <a:buSzPct val="100000"/>
              <a:buNone/>
            </a:pPr>
            <a:r>
              <a:rPr lang="en-SG" sz="2000">
                <a:solidFill>
                  <a:srgbClr val="002060"/>
                </a:solidFill>
                <a:latin typeface="Arial"/>
                <a:ea typeface="Arial"/>
                <a:cs typeface="Arial"/>
                <a:sym typeface="Arial"/>
              </a:rPr>
              <a:t> #coolerair, #troublefreecooling, #efficientairconsystem #energyefficientaircon</a:t>
            </a:r>
            <a:endParaRPr/>
          </a:p>
          <a:p>
            <a:pPr indent="0" lvl="0" marL="0" rtl="0" algn="just">
              <a:lnSpc>
                <a:spcPct val="110000"/>
              </a:lnSpc>
              <a:spcBef>
                <a:spcPts val="1000"/>
              </a:spcBef>
              <a:spcAft>
                <a:spcPts val="0"/>
              </a:spcAft>
              <a:buClr>
                <a:schemeClr val="dk1"/>
              </a:buClr>
              <a:buSzPct val="100000"/>
              <a:buNone/>
            </a:pPr>
            <a:r>
              <a:t/>
            </a:r>
            <a:endParaRPr sz="2000">
              <a:solidFill>
                <a:srgbClr val="002060"/>
              </a:solidFill>
              <a:latin typeface="Arial"/>
              <a:ea typeface="Arial"/>
              <a:cs typeface="Arial"/>
              <a:sym typeface="Arial"/>
            </a:endParaRPr>
          </a:p>
          <a:p>
            <a:pPr indent="-349250" lvl="0" marL="457200" rtl="0" algn="l">
              <a:lnSpc>
                <a:spcPct val="100000"/>
              </a:lnSpc>
              <a:spcBef>
                <a:spcPts val="1000"/>
              </a:spcBef>
              <a:spcAft>
                <a:spcPts val="0"/>
              </a:spcAft>
              <a:buClr>
                <a:schemeClr val="dk1"/>
              </a:buClr>
              <a:buSzPct val="100000"/>
              <a:buNone/>
            </a:pPr>
            <a:r>
              <a:t/>
            </a:r>
            <a:endParaRPr sz="2000">
              <a:solidFill>
                <a:srgbClr val="00206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4"/>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57" name="Google Shape;557;p54"/>
          <p:cNvSpPr txBox="1"/>
          <p:nvPr>
            <p:ph idx="1" type="body"/>
          </p:nvPr>
        </p:nvSpPr>
        <p:spPr>
          <a:xfrm>
            <a:off x="761944" y="1097280"/>
            <a:ext cx="10698536" cy="528828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002060"/>
              </a:buClr>
              <a:buSzPts val="1600"/>
              <a:buNone/>
            </a:pPr>
            <a:r>
              <a:rPr lang="en-SG" sz="1600">
                <a:solidFill>
                  <a:srgbClr val="002060"/>
                </a:solidFill>
                <a:latin typeface="Arial"/>
                <a:ea typeface="Arial"/>
                <a:cs typeface="Arial"/>
                <a:sym typeface="Arial"/>
              </a:rPr>
              <a:t>3. Install ACMV / HVAC aircon system? Speak to our experts</a:t>
            </a:r>
            <a:endParaRPr/>
          </a:p>
          <a:p>
            <a:pPr indent="0" lvl="0" marL="0"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Looking for expert ACMV / MVAC installation? We offer aircon design, installation, maintenance and repair </a:t>
            </a:r>
            <a:endParaRPr/>
          </a:p>
          <a:p>
            <a:pPr indent="0" lvl="0" marL="0"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services</a:t>
            </a:r>
            <a:endParaRPr/>
          </a:p>
          <a:p>
            <a:pPr indent="0" lvl="0" marL="0"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Contact us for a tailored solution that optimises your building’s comfort and energy efficiency</a:t>
            </a:r>
            <a:endParaRPr/>
          </a:p>
          <a:p>
            <a:pPr indent="0" lvl="0" marL="0"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#acmvhvaacaircon, #energyefficiency, #aircondesign, #airconinstallation, #airconmaintenance </a:t>
            </a:r>
            <a:endParaRPr/>
          </a:p>
          <a:p>
            <a:pPr indent="0" lvl="0" marL="0"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#airconrepairservices</a:t>
            </a:r>
            <a:endParaRPr/>
          </a:p>
          <a:p>
            <a:pPr indent="0" lvl="0" marL="0" rtl="0" algn="just">
              <a:lnSpc>
                <a:spcPct val="90000"/>
              </a:lnSpc>
              <a:spcBef>
                <a:spcPts val="1000"/>
              </a:spcBef>
              <a:spcAft>
                <a:spcPts val="0"/>
              </a:spcAft>
              <a:buClr>
                <a:schemeClr val="dk1"/>
              </a:buClr>
              <a:buSzPts val="1600"/>
              <a:buNone/>
            </a:pPr>
            <a:r>
              <a:t/>
            </a:r>
            <a:endParaRPr sz="1600">
              <a:solidFill>
                <a:srgbClr val="00206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5"/>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63" name="Google Shape;563;p55"/>
          <p:cNvSpPr txBox="1"/>
          <p:nvPr/>
        </p:nvSpPr>
        <p:spPr>
          <a:xfrm>
            <a:off x="3341078" y="1023802"/>
            <a:ext cx="8931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Desktop</a:t>
            </a:r>
            <a:endParaRPr/>
          </a:p>
        </p:txBody>
      </p:sp>
      <p:sp>
        <p:nvSpPr>
          <p:cNvPr id="564" name="Google Shape;564;p55"/>
          <p:cNvSpPr txBox="1"/>
          <p:nvPr/>
        </p:nvSpPr>
        <p:spPr>
          <a:xfrm>
            <a:off x="7195040" y="1077033"/>
            <a:ext cx="7825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Mobile</a:t>
            </a:r>
            <a:endParaRPr/>
          </a:p>
        </p:txBody>
      </p:sp>
      <p:pic>
        <p:nvPicPr>
          <p:cNvPr id="565" name="Google Shape;565;p55"/>
          <p:cNvPicPr preferRelativeResize="0"/>
          <p:nvPr/>
        </p:nvPicPr>
        <p:blipFill rotWithShape="1">
          <a:blip r:embed="rId3">
            <a:alphaModFix/>
          </a:blip>
          <a:srcRect b="0" l="0" r="0" t="0"/>
          <a:stretch/>
        </p:blipFill>
        <p:spPr>
          <a:xfrm>
            <a:off x="2471657" y="1532009"/>
            <a:ext cx="2927097" cy="5182609"/>
          </a:xfrm>
          <a:prstGeom prst="rect">
            <a:avLst/>
          </a:prstGeom>
          <a:noFill/>
          <a:ln>
            <a:noFill/>
          </a:ln>
        </p:spPr>
      </p:pic>
      <p:pic>
        <p:nvPicPr>
          <p:cNvPr id="566" name="Google Shape;566;p55"/>
          <p:cNvPicPr preferRelativeResize="0"/>
          <p:nvPr/>
        </p:nvPicPr>
        <p:blipFill rotWithShape="1">
          <a:blip r:embed="rId4">
            <a:alphaModFix/>
          </a:blip>
          <a:srcRect b="0" l="0" r="0" t="0"/>
          <a:stretch/>
        </p:blipFill>
        <p:spPr>
          <a:xfrm>
            <a:off x="6722909" y="1585678"/>
            <a:ext cx="1882135" cy="507527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6"/>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72" name="Google Shape;572;p56"/>
          <p:cNvSpPr txBox="1"/>
          <p:nvPr/>
        </p:nvSpPr>
        <p:spPr>
          <a:xfrm>
            <a:off x="3341078" y="1023802"/>
            <a:ext cx="8931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Desktop</a:t>
            </a:r>
            <a:endParaRPr/>
          </a:p>
        </p:txBody>
      </p:sp>
      <p:sp>
        <p:nvSpPr>
          <p:cNvPr id="573" name="Google Shape;573;p56"/>
          <p:cNvSpPr txBox="1"/>
          <p:nvPr/>
        </p:nvSpPr>
        <p:spPr>
          <a:xfrm>
            <a:off x="7335717" y="1063285"/>
            <a:ext cx="7825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Mobile</a:t>
            </a:r>
            <a:endParaRPr/>
          </a:p>
        </p:txBody>
      </p:sp>
      <p:pic>
        <p:nvPicPr>
          <p:cNvPr id="574" name="Google Shape;574;p56"/>
          <p:cNvPicPr preferRelativeResize="0"/>
          <p:nvPr/>
        </p:nvPicPr>
        <p:blipFill rotWithShape="1">
          <a:blip r:embed="rId3">
            <a:alphaModFix/>
          </a:blip>
          <a:srcRect b="0" l="0" r="0" t="0"/>
          <a:stretch/>
        </p:blipFill>
        <p:spPr>
          <a:xfrm>
            <a:off x="2123914" y="1442589"/>
            <a:ext cx="3116302" cy="5084844"/>
          </a:xfrm>
          <a:prstGeom prst="rect">
            <a:avLst/>
          </a:prstGeom>
          <a:noFill/>
          <a:ln>
            <a:noFill/>
          </a:ln>
        </p:spPr>
      </p:pic>
      <p:pic>
        <p:nvPicPr>
          <p:cNvPr id="575" name="Google Shape;575;p56"/>
          <p:cNvPicPr preferRelativeResize="0"/>
          <p:nvPr/>
        </p:nvPicPr>
        <p:blipFill rotWithShape="1">
          <a:blip r:embed="rId4">
            <a:alphaModFix/>
          </a:blip>
          <a:srcRect b="0" l="0" r="0" t="0"/>
          <a:stretch/>
        </p:blipFill>
        <p:spPr>
          <a:xfrm>
            <a:off x="6480419" y="1442589"/>
            <a:ext cx="2255715" cy="505249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7"/>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81" name="Google Shape;581;p57"/>
          <p:cNvSpPr txBox="1"/>
          <p:nvPr/>
        </p:nvSpPr>
        <p:spPr>
          <a:xfrm>
            <a:off x="3341078" y="1023802"/>
            <a:ext cx="89319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Desktop</a:t>
            </a:r>
            <a:endParaRPr/>
          </a:p>
        </p:txBody>
      </p:sp>
      <p:sp>
        <p:nvSpPr>
          <p:cNvPr id="582" name="Google Shape;582;p57"/>
          <p:cNvSpPr txBox="1"/>
          <p:nvPr/>
        </p:nvSpPr>
        <p:spPr>
          <a:xfrm>
            <a:off x="7335717" y="1063285"/>
            <a:ext cx="78258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SG" sz="1400">
                <a:solidFill>
                  <a:schemeClr val="dk1"/>
                </a:solidFill>
                <a:latin typeface="Century Gothic"/>
                <a:ea typeface="Century Gothic"/>
                <a:cs typeface="Century Gothic"/>
                <a:sym typeface="Century Gothic"/>
              </a:rPr>
              <a:t>Mobile</a:t>
            </a:r>
            <a:endParaRPr/>
          </a:p>
        </p:txBody>
      </p:sp>
      <p:pic>
        <p:nvPicPr>
          <p:cNvPr id="583" name="Google Shape;583;p57"/>
          <p:cNvPicPr preferRelativeResize="0"/>
          <p:nvPr/>
        </p:nvPicPr>
        <p:blipFill rotWithShape="1">
          <a:blip r:embed="rId3">
            <a:alphaModFix/>
          </a:blip>
          <a:srcRect b="0" l="0" r="0" t="0"/>
          <a:stretch/>
        </p:blipFill>
        <p:spPr>
          <a:xfrm>
            <a:off x="2528223" y="1546907"/>
            <a:ext cx="3035146" cy="4885203"/>
          </a:xfrm>
          <a:prstGeom prst="rect">
            <a:avLst/>
          </a:prstGeom>
          <a:noFill/>
          <a:ln>
            <a:noFill/>
          </a:ln>
        </p:spPr>
      </p:pic>
      <p:pic>
        <p:nvPicPr>
          <p:cNvPr id="584" name="Google Shape;584;p57"/>
          <p:cNvPicPr preferRelativeResize="0"/>
          <p:nvPr/>
        </p:nvPicPr>
        <p:blipFill rotWithShape="1">
          <a:blip r:embed="rId4">
            <a:alphaModFix/>
          </a:blip>
          <a:srcRect b="0" l="0" r="0" t="0"/>
          <a:stretch/>
        </p:blipFill>
        <p:spPr>
          <a:xfrm>
            <a:off x="6495070" y="1528609"/>
            <a:ext cx="2331922" cy="481625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8"/>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91" name="Google Shape;591;p58"/>
          <p:cNvSpPr txBox="1"/>
          <p:nvPr>
            <p:ph idx="1" type="body"/>
          </p:nvPr>
        </p:nvSpPr>
        <p:spPr>
          <a:xfrm>
            <a:off x="761944" y="1097280"/>
            <a:ext cx="10698536" cy="528828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rgbClr val="002060"/>
              </a:buClr>
              <a:buSzPct val="100000"/>
              <a:buNone/>
            </a:pPr>
            <a:r>
              <a:rPr lang="en-SG" sz="1600">
                <a:solidFill>
                  <a:srgbClr val="002060"/>
                </a:solidFill>
                <a:latin typeface="Arial"/>
                <a:ea typeface="Arial"/>
                <a:cs typeface="Arial"/>
                <a:sym typeface="Arial"/>
              </a:rPr>
              <a:t>Content writing for Instagram</a:t>
            </a:r>
            <a:endParaRPr/>
          </a:p>
          <a:p>
            <a:pPr indent="0" lvl="0" marL="0" rtl="0" algn="just">
              <a:lnSpc>
                <a:spcPct val="90000"/>
              </a:lnSpc>
              <a:spcBef>
                <a:spcPts val="1000"/>
              </a:spcBef>
              <a:spcAft>
                <a:spcPts val="0"/>
              </a:spcAft>
              <a:buClr>
                <a:schemeClr val="dk1"/>
              </a:buClr>
              <a:buSzPct val="100000"/>
              <a:buNone/>
            </a:pPr>
            <a:r>
              <a:t/>
            </a:r>
            <a:endParaRPr sz="1600">
              <a:solidFill>
                <a:srgbClr val="002060"/>
              </a:solidFill>
              <a:latin typeface="Arial"/>
              <a:ea typeface="Arial"/>
              <a:cs typeface="Arial"/>
              <a:sym typeface="Arial"/>
            </a:endParaRPr>
          </a:p>
          <a:p>
            <a:pPr indent="87313" lvl="0" marL="0" rtl="0" algn="just">
              <a:lnSpc>
                <a:spcPct val="11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1. Green Mark certification for energy savings aircon system</a:t>
            </a:r>
            <a:endParaRPr/>
          </a:p>
          <a:p>
            <a:pPr indent="87313" lvl="0" marL="0" rtl="0" algn="l">
              <a:lnSpc>
                <a:spcPct val="11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It is a prestigious recognition awarded in Singapore for environmentally friendly products.  </a:t>
            </a:r>
            <a:endParaRPr/>
          </a:p>
          <a:p>
            <a:pPr indent="87313" lvl="0" marL="0" rtl="0" algn="l">
              <a:lnSpc>
                <a:spcPct val="11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It signifies that the aircon system meets strict energy efficient standards set by BCA.</a:t>
            </a:r>
            <a:endParaRPr/>
          </a:p>
          <a:p>
            <a:pPr indent="-185738" lvl="0" marL="273050" rtl="0" algn="l">
              <a:lnSpc>
                <a:spcPct val="11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By choosing  a Green Mark certified aircon system, the client can reduce energy consumption, lower utility bills and contribute to a more sustainable future. For instance, it slowly phased out refrigeration and air-conditioning equipment that use high global warming potential (GWP) refrigerants and replaced electrical and water appliances with more energy-efficient models. For enquiries  please contact our professionals for a free consultation.</a:t>
            </a:r>
            <a:endParaRPr/>
          </a:p>
          <a:p>
            <a:pPr indent="0" lvl="0" marL="0" rtl="0" algn="l">
              <a:lnSpc>
                <a:spcPct val="9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#greenmark,  #certifiedairconsystem,  #reduceenergyconsumption</a:t>
            </a:r>
            <a:endParaRPr/>
          </a:p>
          <a:p>
            <a:pPr indent="-84138" lvl="0" marL="266700" rtl="0" algn="just">
              <a:lnSpc>
                <a:spcPct val="90000"/>
              </a:lnSpc>
              <a:spcBef>
                <a:spcPts val="1000"/>
              </a:spcBef>
              <a:spcAft>
                <a:spcPts val="0"/>
              </a:spcAft>
              <a:buClr>
                <a:schemeClr val="dk1"/>
              </a:buClr>
              <a:buSzPct val="100000"/>
              <a:buNone/>
            </a:pPr>
            <a:r>
              <a:t/>
            </a:r>
            <a:endParaRPr sz="1600">
              <a:solidFill>
                <a:srgbClr val="002060"/>
              </a:solidFill>
              <a:latin typeface="Arial"/>
              <a:ea typeface="Arial"/>
              <a:cs typeface="Arial"/>
              <a:sym typeface="Arial"/>
            </a:endParaRPr>
          </a:p>
          <a:p>
            <a:pPr indent="0" lvl="0" marL="0" rtl="0" algn="just">
              <a:lnSpc>
                <a:spcPct val="9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2.  Stay cool with our ACMV / HVAC aircon systems</a:t>
            </a:r>
            <a:endParaRPr/>
          </a:p>
          <a:p>
            <a:pPr indent="0" lvl="0" marL="0" rtl="0" algn="just">
              <a:lnSpc>
                <a:spcPct val="9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Beat the heat with our top-notch ACMV &amp; HVAC aircon systems! </a:t>
            </a:r>
            <a:endParaRPr/>
          </a:p>
          <a:p>
            <a:pPr indent="0" lvl="0" marL="0" rtl="0" algn="just">
              <a:lnSpc>
                <a:spcPct val="9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Guan Lee Hoe Engineering delivers reliable and  efficient cooling solutions for your comfort. </a:t>
            </a:r>
            <a:endParaRPr/>
          </a:p>
          <a:p>
            <a:pPr indent="0" lvl="0" marL="0" rtl="0" algn="just">
              <a:lnSpc>
                <a:spcPct val="9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Contact us today for a quote!</a:t>
            </a:r>
            <a:endParaRPr/>
          </a:p>
          <a:p>
            <a:pPr indent="0" lvl="0" marL="0" rtl="0" algn="just">
              <a:lnSpc>
                <a:spcPct val="9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#airconsystems, #coolingsolutions,  #guanleehoeengineering, #staycool, #acmvhvacaircon</a:t>
            </a:r>
            <a:endParaRPr/>
          </a:p>
          <a:p>
            <a:pPr indent="0" lvl="0" marL="0" rtl="0" algn="just">
              <a:lnSpc>
                <a:spcPct val="90000"/>
              </a:lnSpc>
              <a:spcBef>
                <a:spcPts val="1000"/>
              </a:spcBef>
              <a:spcAft>
                <a:spcPts val="0"/>
              </a:spcAft>
              <a:buClr>
                <a:srgbClr val="002060"/>
              </a:buClr>
              <a:buSzPct val="100000"/>
              <a:buNone/>
            </a:pPr>
            <a:r>
              <a:rPr lang="en-SG" sz="1600">
                <a:solidFill>
                  <a:srgbClr val="002060"/>
                </a:solidFill>
                <a:latin typeface="Arial"/>
                <a:ea typeface="Arial"/>
                <a:cs typeface="Arial"/>
                <a:sym typeface="Arial"/>
              </a:rPr>
              <a:t>     </a:t>
            </a:r>
            <a:endParaRPr/>
          </a:p>
          <a:p>
            <a:pPr indent="0" lvl="0" marL="0" rtl="0" algn="just">
              <a:lnSpc>
                <a:spcPct val="90000"/>
              </a:lnSpc>
              <a:spcBef>
                <a:spcPts val="1000"/>
              </a:spcBef>
              <a:spcAft>
                <a:spcPts val="0"/>
              </a:spcAft>
              <a:buClr>
                <a:schemeClr val="dk1"/>
              </a:buClr>
              <a:buSzPct val="100000"/>
              <a:buNone/>
            </a:pPr>
            <a:r>
              <a:t/>
            </a:r>
            <a:endParaRPr sz="1600">
              <a:solidFill>
                <a:srgbClr val="00206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9"/>
          <p:cNvSpPr txBox="1"/>
          <p:nvPr/>
        </p:nvSpPr>
        <p:spPr>
          <a:xfrm>
            <a:off x="761944" y="26738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Social Media Marketing (Organic Post)</a:t>
            </a:r>
            <a:endParaRPr sz="4000">
              <a:solidFill>
                <a:srgbClr val="002060"/>
              </a:solidFill>
              <a:latin typeface="Century Gothic"/>
              <a:ea typeface="Century Gothic"/>
              <a:cs typeface="Century Gothic"/>
              <a:sym typeface="Century Gothic"/>
            </a:endParaRPr>
          </a:p>
        </p:txBody>
      </p:sp>
      <p:sp>
        <p:nvSpPr>
          <p:cNvPr id="598" name="Google Shape;598;p59"/>
          <p:cNvSpPr txBox="1"/>
          <p:nvPr>
            <p:ph idx="1" type="body"/>
          </p:nvPr>
        </p:nvSpPr>
        <p:spPr>
          <a:xfrm>
            <a:off x="761944" y="1097280"/>
            <a:ext cx="10698536" cy="528828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002060"/>
              </a:buClr>
              <a:buSzPts val="1600"/>
              <a:buNone/>
            </a:pPr>
            <a:r>
              <a:rPr lang="en-SG" sz="1600">
                <a:solidFill>
                  <a:srgbClr val="002060"/>
                </a:solidFill>
                <a:latin typeface="Arial"/>
                <a:ea typeface="Arial"/>
                <a:cs typeface="Arial"/>
                <a:sym typeface="Arial"/>
              </a:rPr>
              <a:t>Content writing for Instagram</a:t>
            </a:r>
            <a:endParaRPr/>
          </a:p>
          <a:p>
            <a:pPr indent="0" lvl="0" marL="0" rtl="0" algn="just">
              <a:lnSpc>
                <a:spcPct val="90000"/>
              </a:lnSpc>
              <a:spcBef>
                <a:spcPts val="1000"/>
              </a:spcBef>
              <a:spcAft>
                <a:spcPts val="0"/>
              </a:spcAft>
              <a:buClr>
                <a:schemeClr val="dk1"/>
              </a:buClr>
              <a:buSzPts val="1600"/>
              <a:buNone/>
            </a:pPr>
            <a:r>
              <a:t/>
            </a:r>
            <a:endParaRPr sz="1600">
              <a:solidFill>
                <a:srgbClr val="002060"/>
              </a:solidFill>
              <a:latin typeface="Arial"/>
              <a:ea typeface="Arial"/>
              <a:cs typeface="Arial"/>
              <a:sym typeface="Arial"/>
            </a:endParaRPr>
          </a:p>
          <a:p>
            <a:pPr indent="0" lvl="0" marL="0"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3.  Innovating cooling solutions with HVAC /ACMV aircon system</a:t>
            </a:r>
            <a:endParaRPr/>
          </a:p>
          <a:p>
            <a:pPr indent="0" lvl="0" marL="447675"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Centrally control your ACMV / HVAC system by using your tablet! Now you can view usage realtime, dynamically cordon off under utilised areas and detect leakages / faults at a breeze!</a:t>
            </a:r>
            <a:endParaRPr/>
          </a:p>
          <a:p>
            <a:pPr indent="0" lvl="0" marL="0"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Contact us for further information and advice </a:t>
            </a:r>
            <a:endParaRPr/>
          </a:p>
          <a:p>
            <a:pPr indent="0" lvl="0" marL="0"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#hvacacmvaircon, #innovatingcoolingsolutions #acmvhvacsystem</a:t>
            </a:r>
            <a:endParaRPr/>
          </a:p>
          <a:p>
            <a:pPr indent="0" lvl="0" marL="0" rtl="0" algn="just">
              <a:lnSpc>
                <a:spcPct val="90000"/>
              </a:lnSpc>
              <a:spcBef>
                <a:spcPts val="1000"/>
              </a:spcBef>
              <a:spcAft>
                <a:spcPts val="0"/>
              </a:spcAft>
              <a:buClr>
                <a:srgbClr val="002060"/>
              </a:buClr>
              <a:buSzPts val="1600"/>
              <a:buNone/>
            </a:pPr>
            <a:r>
              <a:rPr lang="en-SG" sz="1600">
                <a:solidFill>
                  <a:srgbClr val="002060"/>
                </a:solidFill>
                <a:latin typeface="Arial"/>
                <a:ea typeface="Arial"/>
                <a:cs typeface="Arial"/>
                <a:sym typeface="Arial"/>
              </a:rPr>
              <a:t> </a:t>
            </a:r>
            <a:endParaRPr/>
          </a:p>
          <a:p>
            <a:pPr indent="0" lvl="0" marL="0" rtl="0" algn="just">
              <a:lnSpc>
                <a:spcPct val="90000"/>
              </a:lnSpc>
              <a:spcBef>
                <a:spcPts val="1000"/>
              </a:spcBef>
              <a:spcAft>
                <a:spcPts val="0"/>
              </a:spcAft>
              <a:buClr>
                <a:schemeClr val="dk1"/>
              </a:buClr>
              <a:buSzPts val="1600"/>
              <a:buNone/>
            </a:pPr>
            <a:r>
              <a:t/>
            </a:r>
            <a:endParaRPr sz="1600">
              <a:solidFill>
                <a:srgbClr val="002060"/>
              </a:solidFill>
              <a:latin typeface="Arial"/>
              <a:ea typeface="Arial"/>
              <a:cs typeface="Arial"/>
              <a:sym typeface="Arial"/>
            </a:endParaRPr>
          </a:p>
          <a:p>
            <a:pPr indent="0" lvl="0" marL="0" rtl="0" algn="just">
              <a:lnSpc>
                <a:spcPct val="90000"/>
              </a:lnSpc>
              <a:spcBef>
                <a:spcPts val="1000"/>
              </a:spcBef>
              <a:spcAft>
                <a:spcPts val="0"/>
              </a:spcAft>
              <a:buClr>
                <a:schemeClr val="dk1"/>
              </a:buClr>
              <a:buSzPts val="1600"/>
              <a:buNone/>
            </a:pPr>
            <a:r>
              <a:t/>
            </a:r>
            <a:endParaRPr sz="1600">
              <a:solidFill>
                <a:srgbClr val="00206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6"/>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62" name="Google Shape;162;p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63" name="Google Shape;163;p6"/>
          <p:cNvSpPr/>
          <p:nvPr/>
        </p:nvSpPr>
        <p:spPr>
          <a:xfrm>
            <a:off x="1768100" y="-1"/>
            <a:ext cx="10423900" cy="5920155"/>
          </a:xfrm>
          <a:custGeom>
            <a:rect b="b" l="l" r="r" t="t"/>
            <a:pathLst>
              <a:path extrusionOk="0" h="5491534" w="1042390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7AA9B7">
              <a:alpha val="2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64" name="Google Shape;164;p6"/>
          <p:cNvSpPr txBox="1"/>
          <p:nvPr>
            <p:ph type="title"/>
          </p:nvPr>
        </p:nvSpPr>
        <p:spPr>
          <a:xfrm>
            <a:off x="5751094" y="750667"/>
            <a:ext cx="5602705" cy="267833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02060"/>
              </a:buClr>
              <a:buSzPts val="6000"/>
              <a:buFont typeface="Century Gothic"/>
              <a:buNone/>
            </a:pPr>
            <a:r>
              <a:rPr i="1" lang="en-SG" sz="6000">
                <a:solidFill>
                  <a:srgbClr val="002060"/>
                </a:solidFill>
              </a:rPr>
              <a:t>Marketing Plan</a:t>
            </a:r>
            <a:endParaRPr/>
          </a:p>
        </p:txBody>
      </p:sp>
      <p:pic>
        <p:nvPicPr>
          <p:cNvPr descr="Megaphone" id="165" name="Google Shape;165;p6"/>
          <p:cNvPicPr preferRelativeResize="0"/>
          <p:nvPr/>
        </p:nvPicPr>
        <p:blipFill rotWithShape="1">
          <a:blip r:embed="rId3">
            <a:alphaModFix/>
          </a:blip>
          <a:srcRect b="0" l="0" r="0" t="0"/>
          <a:stretch/>
        </p:blipFill>
        <p:spPr>
          <a:xfrm>
            <a:off x="1138965" y="2960076"/>
            <a:ext cx="3217333" cy="321733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0"/>
          <p:cNvSpPr txBox="1"/>
          <p:nvPr/>
        </p:nvSpPr>
        <p:spPr>
          <a:xfrm>
            <a:off x="604866" y="912473"/>
            <a:ext cx="60976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1800">
                <a:solidFill>
                  <a:schemeClr val="dk1"/>
                </a:solidFill>
                <a:latin typeface="Century Gothic"/>
                <a:ea typeface="Century Gothic"/>
                <a:cs typeface="Century Gothic"/>
                <a:sym typeface="Century Gothic"/>
              </a:rPr>
              <a:t>https://66b9233492ab8.site123.me/</a:t>
            </a:r>
            <a:endParaRPr/>
          </a:p>
        </p:txBody>
      </p:sp>
      <p:pic>
        <p:nvPicPr>
          <p:cNvPr id="604" name="Google Shape;604;p60"/>
          <p:cNvPicPr preferRelativeResize="0"/>
          <p:nvPr/>
        </p:nvPicPr>
        <p:blipFill rotWithShape="1">
          <a:blip r:embed="rId3">
            <a:alphaModFix/>
          </a:blip>
          <a:srcRect b="0" l="0" r="0" t="0"/>
          <a:stretch/>
        </p:blipFill>
        <p:spPr>
          <a:xfrm>
            <a:off x="745148" y="2166883"/>
            <a:ext cx="7733682" cy="3789961"/>
          </a:xfrm>
          <a:prstGeom prst="rect">
            <a:avLst/>
          </a:prstGeom>
          <a:noFill/>
          <a:ln>
            <a:noFill/>
          </a:ln>
        </p:spPr>
      </p:pic>
      <p:sp>
        <p:nvSpPr>
          <p:cNvPr id="605" name="Google Shape;605;p60"/>
          <p:cNvSpPr txBox="1"/>
          <p:nvPr/>
        </p:nvSpPr>
        <p:spPr>
          <a:xfrm>
            <a:off x="188888" y="204627"/>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Landing Page (Desktop Published)</a:t>
            </a:r>
            <a:endParaRPr sz="4000">
              <a:solidFill>
                <a:srgbClr val="002060"/>
              </a:solidFill>
              <a:latin typeface="Century Gothic"/>
              <a:ea typeface="Century Gothic"/>
              <a:cs typeface="Century Gothic"/>
              <a:sym typeface="Century Gothic"/>
            </a:endParaRPr>
          </a:p>
        </p:txBody>
      </p:sp>
      <p:sp>
        <p:nvSpPr>
          <p:cNvPr id="606" name="Google Shape;606;p60"/>
          <p:cNvSpPr/>
          <p:nvPr/>
        </p:nvSpPr>
        <p:spPr>
          <a:xfrm>
            <a:off x="604866" y="2014361"/>
            <a:ext cx="8014246" cy="4095003"/>
          </a:xfrm>
          <a:custGeom>
            <a:rect b="b" l="l" r="r" t="t"/>
            <a:pathLst>
              <a:path extrusionOk="0" h="120000" w="120000">
                <a:moveTo>
                  <a:pt x="0" y="0"/>
                </a:moveTo>
                <a:lnTo>
                  <a:pt x="120000" y="0"/>
                </a:lnTo>
                <a:lnTo>
                  <a:pt x="120000" y="120000"/>
                </a:lnTo>
                <a:lnTo>
                  <a:pt x="0" y="120000"/>
                </a:lnTo>
                <a:close/>
              </a:path>
              <a:path extrusionOk="0" fill="none" h="120000" w="120000">
                <a:moveTo>
                  <a:pt x="60065" y="-1003"/>
                </a:moveTo>
                <a:lnTo>
                  <a:pt x="129401" y="-37756"/>
                </a:lnTo>
              </a:path>
            </a:pathLst>
          </a:cu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607" name="Google Shape;607;p60"/>
          <p:cNvPicPr preferRelativeResize="0"/>
          <p:nvPr/>
        </p:nvPicPr>
        <p:blipFill rotWithShape="1">
          <a:blip r:embed="rId4">
            <a:alphaModFix/>
          </a:blip>
          <a:srcRect b="0" l="0" r="0" t="0"/>
          <a:stretch/>
        </p:blipFill>
        <p:spPr>
          <a:xfrm>
            <a:off x="9228599" y="154968"/>
            <a:ext cx="1912424" cy="656101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61"/>
          <p:cNvPicPr preferRelativeResize="0"/>
          <p:nvPr/>
        </p:nvPicPr>
        <p:blipFill rotWithShape="1">
          <a:blip r:embed="rId3">
            <a:alphaModFix/>
          </a:blip>
          <a:srcRect b="0" l="0" r="0" t="0"/>
          <a:stretch/>
        </p:blipFill>
        <p:spPr>
          <a:xfrm>
            <a:off x="1835831" y="788092"/>
            <a:ext cx="8100649" cy="5706156"/>
          </a:xfrm>
          <a:prstGeom prst="rect">
            <a:avLst/>
          </a:prstGeom>
          <a:noFill/>
          <a:ln>
            <a:noFill/>
          </a:ln>
        </p:spPr>
      </p:pic>
      <p:sp>
        <p:nvSpPr>
          <p:cNvPr id="613" name="Google Shape;613;p61"/>
          <p:cNvSpPr txBox="1"/>
          <p:nvPr>
            <p:ph type="title"/>
          </p:nvPr>
        </p:nvSpPr>
        <p:spPr>
          <a:xfrm>
            <a:off x="824548" y="0"/>
            <a:ext cx="9111932"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Landing Page (Desktop Publishe</a:t>
            </a:r>
            <a:r>
              <a:rPr lang="en-SG">
                <a:solidFill>
                  <a:srgbClr val="002060"/>
                </a:solidFill>
              </a:rPr>
              <a:t>d)</a:t>
            </a:r>
            <a:endParaRPr>
              <a:solidFill>
                <a:srgbClr val="00206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2"/>
          <p:cNvSpPr txBox="1"/>
          <p:nvPr/>
        </p:nvSpPr>
        <p:spPr>
          <a:xfrm>
            <a:off x="620498" y="-177026"/>
            <a:ext cx="10067632" cy="7259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Landing Page (Mobile Published)</a:t>
            </a:r>
            <a:endParaRPr sz="4000">
              <a:solidFill>
                <a:srgbClr val="002060"/>
              </a:solidFill>
              <a:latin typeface="Century Gothic"/>
              <a:ea typeface="Century Gothic"/>
              <a:cs typeface="Century Gothic"/>
              <a:sym typeface="Century Gothic"/>
            </a:endParaRPr>
          </a:p>
        </p:txBody>
      </p:sp>
      <p:pic>
        <p:nvPicPr>
          <p:cNvPr descr="A person in a safety vest&#10;&#10;Description automatically generated" id="619" name="Google Shape;619;p62"/>
          <p:cNvPicPr preferRelativeResize="0"/>
          <p:nvPr/>
        </p:nvPicPr>
        <p:blipFill rotWithShape="1">
          <a:blip r:embed="rId3">
            <a:alphaModFix/>
          </a:blip>
          <a:srcRect b="11539" l="0" r="0" t="0"/>
          <a:stretch/>
        </p:blipFill>
        <p:spPr>
          <a:xfrm>
            <a:off x="4622895" y="541288"/>
            <a:ext cx="3086100" cy="6066692"/>
          </a:xfrm>
          <a:prstGeom prst="rect">
            <a:avLst/>
          </a:prstGeom>
          <a:noFill/>
          <a:ln>
            <a:noFill/>
          </a:ln>
        </p:spPr>
      </p:pic>
      <p:pic>
        <p:nvPicPr>
          <p:cNvPr descr="A screenshot of a login form&#10;&#10;Description automatically generated" id="620" name="Google Shape;620;p62"/>
          <p:cNvPicPr preferRelativeResize="0"/>
          <p:nvPr/>
        </p:nvPicPr>
        <p:blipFill rotWithShape="1">
          <a:blip r:embed="rId4">
            <a:alphaModFix/>
          </a:blip>
          <a:srcRect b="11539" l="0" r="0" t="0"/>
          <a:stretch/>
        </p:blipFill>
        <p:spPr>
          <a:xfrm>
            <a:off x="745148" y="666298"/>
            <a:ext cx="3086100" cy="6066692"/>
          </a:xfrm>
          <a:prstGeom prst="rect">
            <a:avLst/>
          </a:prstGeom>
          <a:noFill/>
          <a:ln>
            <a:noFill/>
          </a:ln>
        </p:spPr>
      </p:pic>
      <p:pic>
        <p:nvPicPr>
          <p:cNvPr descr="A black and white photo of a person&#10;&#10;Description automatically generated" id="621" name="Google Shape;621;p62"/>
          <p:cNvPicPr preferRelativeResize="0"/>
          <p:nvPr/>
        </p:nvPicPr>
        <p:blipFill rotWithShape="1">
          <a:blip r:embed="rId5">
            <a:alphaModFix/>
          </a:blip>
          <a:srcRect b="11539" l="0" r="0" t="0"/>
          <a:stretch/>
        </p:blipFill>
        <p:spPr>
          <a:xfrm>
            <a:off x="8485402" y="541288"/>
            <a:ext cx="3086100" cy="6066692"/>
          </a:xfrm>
          <a:prstGeom prst="rect">
            <a:avLst/>
          </a:prstGeom>
          <a:noFill/>
          <a:ln>
            <a:noFill/>
          </a:ln>
        </p:spPr>
      </p:pic>
      <p:pic>
        <p:nvPicPr>
          <p:cNvPr id="622" name="Google Shape;622;p62"/>
          <p:cNvPicPr preferRelativeResize="0"/>
          <p:nvPr/>
        </p:nvPicPr>
        <p:blipFill rotWithShape="1">
          <a:blip r:embed="rId6">
            <a:alphaModFix/>
          </a:blip>
          <a:srcRect b="0" l="0" r="0" t="0"/>
          <a:stretch/>
        </p:blipFill>
        <p:spPr>
          <a:xfrm>
            <a:off x="-3412061" y="419551"/>
            <a:ext cx="3135062" cy="64384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63"/>
          <p:cNvPicPr preferRelativeResize="0"/>
          <p:nvPr/>
        </p:nvPicPr>
        <p:blipFill rotWithShape="1">
          <a:blip r:embed="rId3">
            <a:alphaModFix/>
          </a:blip>
          <a:srcRect b="38316" l="-4925" r="0" t="46465"/>
          <a:stretch/>
        </p:blipFill>
        <p:spPr>
          <a:xfrm>
            <a:off x="3037518" y="725935"/>
            <a:ext cx="2772973" cy="6075009"/>
          </a:xfrm>
          <a:prstGeom prst="rect">
            <a:avLst/>
          </a:prstGeom>
          <a:noFill/>
          <a:ln>
            <a:noFill/>
          </a:ln>
        </p:spPr>
      </p:pic>
      <p:pic>
        <p:nvPicPr>
          <p:cNvPr descr="A person smiling at the camera&#10;&#10;Description automatically generated" id="629" name="Google Shape;629;p63"/>
          <p:cNvPicPr preferRelativeResize="0"/>
          <p:nvPr/>
        </p:nvPicPr>
        <p:blipFill rotWithShape="1">
          <a:blip r:embed="rId4">
            <a:alphaModFix/>
          </a:blip>
          <a:srcRect b="96224" l="0" r="0" t="0"/>
          <a:stretch/>
        </p:blipFill>
        <p:spPr>
          <a:xfrm>
            <a:off x="3231490" y="890632"/>
            <a:ext cx="3086100" cy="258948"/>
          </a:xfrm>
          <a:prstGeom prst="rect">
            <a:avLst/>
          </a:prstGeom>
          <a:noFill/>
          <a:ln>
            <a:noFill/>
          </a:ln>
        </p:spPr>
      </p:pic>
      <p:sp>
        <p:nvSpPr>
          <p:cNvPr id="630" name="Google Shape;630;p63"/>
          <p:cNvSpPr txBox="1"/>
          <p:nvPr/>
        </p:nvSpPr>
        <p:spPr>
          <a:xfrm>
            <a:off x="745148" y="18088"/>
            <a:ext cx="10231500"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lang="en-SG" sz="4000">
                <a:solidFill>
                  <a:srgbClr val="002060"/>
                </a:solidFill>
                <a:latin typeface="Century Gothic"/>
                <a:ea typeface="Century Gothic"/>
                <a:cs typeface="Century Gothic"/>
                <a:sym typeface="Century Gothic"/>
              </a:rPr>
              <a:t>Landing Page (Mobile Published)</a:t>
            </a:r>
            <a:endParaRPr sz="4000">
              <a:solidFill>
                <a:srgbClr val="002060"/>
              </a:solidFill>
              <a:latin typeface="Century Gothic"/>
              <a:ea typeface="Century Gothic"/>
              <a:cs typeface="Century Gothic"/>
              <a:sym typeface="Century Gothic"/>
            </a:endParaRPr>
          </a:p>
        </p:txBody>
      </p:sp>
      <p:pic>
        <p:nvPicPr>
          <p:cNvPr descr="A close-up of a website&#10;&#10;Description automatically generated" id="631" name="Google Shape;631;p63"/>
          <p:cNvPicPr preferRelativeResize="0"/>
          <p:nvPr/>
        </p:nvPicPr>
        <p:blipFill rotWithShape="1">
          <a:blip r:embed="rId5">
            <a:alphaModFix/>
          </a:blip>
          <a:srcRect b="12857" l="0" r="0" t="0"/>
          <a:stretch/>
        </p:blipFill>
        <p:spPr>
          <a:xfrm>
            <a:off x="127834" y="725934"/>
            <a:ext cx="3086100" cy="6075009"/>
          </a:xfrm>
          <a:prstGeom prst="rect">
            <a:avLst/>
          </a:prstGeom>
          <a:noFill/>
          <a:ln>
            <a:noFill/>
          </a:ln>
        </p:spPr>
      </p:pic>
      <p:pic>
        <p:nvPicPr>
          <p:cNvPr descr="A person smiling at the camera&#10;&#10;Description automatically generated" id="632" name="Google Shape;632;p63"/>
          <p:cNvPicPr preferRelativeResize="0"/>
          <p:nvPr/>
        </p:nvPicPr>
        <p:blipFill rotWithShape="1">
          <a:blip r:embed="rId4">
            <a:alphaModFix/>
          </a:blip>
          <a:srcRect b="12857" l="0" r="0" t="0"/>
          <a:stretch/>
        </p:blipFill>
        <p:spPr>
          <a:xfrm>
            <a:off x="5741310" y="758311"/>
            <a:ext cx="3103656" cy="6010255"/>
          </a:xfrm>
          <a:prstGeom prst="rect">
            <a:avLst/>
          </a:prstGeom>
          <a:noFill/>
          <a:ln>
            <a:noFill/>
          </a:ln>
        </p:spPr>
      </p:pic>
      <p:pic>
        <p:nvPicPr>
          <p:cNvPr descr="A screenshot of a map&#10;&#10;Description automatically generated" id="633" name="Google Shape;633;p63"/>
          <p:cNvPicPr preferRelativeResize="0"/>
          <p:nvPr/>
        </p:nvPicPr>
        <p:blipFill rotWithShape="1">
          <a:blip r:embed="rId6">
            <a:alphaModFix/>
          </a:blip>
          <a:srcRect b="12857" l="0" r="0" t="0"/>
          <a:stretch/>
        </p:blipFill>
        <p:spPr>
          <a:xfrm>
            <a:off x="8775785" y="775309"/>
            <a:ext cx="3086100" cy="597625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graphicFrame>
        <p:nvGraphicFramePr>
          <p:cNvPr id="638" name="Google Shape;638;p64"/>
          <p:cNvGraphicFramePr/>
          <p:nvPr/>
        </p:nvGraphicFramePr>
        <p:xfrm>
          <a:off x="952500" y="909590"/>
          <a:ext cx="3000000" cy="3000000"/>
        </p:xfrm>
        <a:graphic>
          <a:graphicData uri="http://schemas.openxmlformats.org/drawingml/2006/table">
            <a:tbl>
              <a:tblPr>
                <a:noFill/>
                <a:tableStyleId>{9E0EFD3F-4526-4DB2-BA54-00FAB1BC30E2}</a:tableStyleId>
              </a:tblPr>
              <a:tblGrid>
                <a:gridCol w="355350"/>
                <a:gridCol w="6814725"/>
                <a:gridCol w="2377800"/>
              </a:tblGrid>
              <a:tr h="38987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Content of email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Call To Action in Email</a:t>
                      </a:r>
                      <a:endParaRPr sz="1400" u="none" cap="none" strike="noStrike"/>
                    </a:p>
                  </a:txBody>
                  <a:tcPr marT="91425" marB="91425" marR="91425" marL="91425"/>
                </a:tc>
              </a:tr>
              <a:tr h="389875">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1</a:t>
                      </a:r>
                      <a:endParaRPr sz="1400" u="none" cap="none" strike="noStrike"/>
                    </a:p>
                  </a:txBody>
                  <a:tcPr marT="91425" marB="91425" marR="91425" marL="91425"/>
                </a:tc>
                <a:tc>
                  <a:txBody>
                    <a:bodyPr/>
                    <a:lstStyle/>
                    <a:p>
                      <a:pPr indent="0" lvl="0" marL="0" marR="0" rtl="0" algn="l">
                        <a:spcBef>
                          <a:spcPts val="0"/>
                        </a:spcBef>
                        <a:spcAft>
                          <a:spcPts val="0"/>
                        </a:spcAft>
                        <a:buNone/>
                      </a:pPr>
                      <a:r>
                        <a:rPr b="1" i="0" lang="en-SG" sz="1400">
                          <a:solidFill>
                            <a:schemeClr val="dk1"/>
                          </a:solidFill>
                          <a:latin typeface="Century Gothic"/>
                          <a:ea typeface="Century Gothic"/>
                          <a:cs typeface="Century Gothic"/>
                          <a:sym typeface="Century Gothic"/>
                        </a:rPr>
                        <a:t>Beat the Heat: Expert ACMV/HVAC Solutions from Guan Lee Hoe Engineering</a:t>
                      </a:r>
                      <a:endParaRPr b="1" i="0" sz="1400">
                        <a:solidFill>
                          <a:schemeClr val="dk1"/>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 /ContactForm</a:t>
                      </a:r>
                      <a:endParaRPr sz="1400" u="none" cap="none" strike="noStrike"/>
                    </a:p>
                  </a:txBody>
                  <a:tcPr marT="91425" marB="91425" marR="91425" marL="91425"/>
                </a:tc>
              </a:tr>
              <a:tr h="5998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400">
                          <a:solidFill>
                            <a:schemeClr val="dk1"/>
                          </a:solidFill>
                          <a:latin typeface="Century Gothic"/>
                          <a:ea typeface="Century Gothic"/>
                          <a:cs typeface="Century Gothic"/>
                          <a:sym typeface="Century Gothic"/>
                        </a:rPr>
                        <a:t>Cool Comfort Guaranteed: Guan Lee Hoe Engineering's Aircon Design, Installation &amp; More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 /ContactForm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998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400">
                          <a:solidFill>
                            <a:schemeClr val="dk1"/>
                          </a:solidFill>
                          <a:latin typeface="Century Gothic"/>
                          <a:ea typeface="Century Gothic"/>
                          <a:cs typeface="Century Gothic"/>
                          <a:sym typeface="Century Gothic"/>
                        </a:rPr>
                        <a:t>Optimized Air Quality, Optimized Comfort: Guan Lee Hoe Engineering's ACMV/HVAC Expertise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 /ContactForm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998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400">
                          <a:solidFill>
                            <a:schemeClr val="dk1"/>
                          </a:solidFill>
                          <a:latin typeface="Century Gothic"/>
                          <a:ea typeface="Century Gothic"/>
                          <a:cs typeface="Century Gothic"/>
                          <a:sym typeface="Century Gothic"/>
                        </a:rPr>
                        <a:t>Don't Sweat It! Guan Lee Hoe Engineering's ACMV/HVAC Services Keep U  Cool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 /ContactForm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998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400">
                          <a:solidFill>
                            <a:schemeClr val="dk1"/>
                          </a:solidFill>
                          <a:latin typeface="Century Gothic"/>
                          <a:ea typeface="Century Gothic"/>
                          <a:cs typeface="Century Gothic"/>
                          <a:sym typeface="Century Gothic"/>
                        </a:rPr>
                        <a:t>Guan Lee Hoe Engineering: Your One-Stop Shop for ACMV/HVAC Design, Installation, &amp; Maintenance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 /ContactForm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9245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6</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400">
                          <a:solidFill>
                            <a:schemeClr val="dk1"/>
                          </a:solidFill>
                          <a:latin typeface="Century Gothic"/>
                          <a:ea typeface="Century Gothic"/>
                          <a:cs typeface="Century Gothic"/>
                          <a:sym typeface="Century Gothic"/>
                        </a:rPr>
                        <a:t>Upgrade Your Aircon System: Get a Free Consultation from Guan Lee Hoe Engineering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 /ContactForm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998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7</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400">
                          <a:solidFill>
                            <a:schemeClr val="dk1"/>
                          </a:solidFill>
                          <a:latin typeface="Century Gothic"/>
                          <a:ea typeface="Century Gothic"/>
                          <a:cs typeface="Century Gothic"/>
                          <a:sym typeface="Century Gothic"/>
                        </a:rPr>
                        <a:t>Prevent AC Breakdowns: Schedule Your Regular ACMV / HVAC Maintenance with Guan Lee Hoe Engineering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 /ContactForm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998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400">
                          <a:solidFill>
                            <a:schemeClr val="dk1"/>
                          </a:solidFill>
                          <a:latin typeface="Century Gothic"/>
                          <a:ea typeface="Century Gothic"/>
                          <a:cs typeface="Century Gothic"/>
                          <a:sym typeface="Century Gothic"/>
                        </a:rPr>
                        <a:t>Need a New Aircon System? Guan Lee Hoe Engineering Offers Expert Design &amp; Installation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 /ContactForm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599800">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i="0" lang="en-SG" sz="1400">
                          <a:solidFill>
                            <a:schemeClr val="dk1"/>
                          </a:solidFill>
                          <a:latin typeface="Century Gothic"/>
                          <a:ea typeface="Century Gothic"/>
                          <a:cs typeface="Century Gothic"/>
                          <a:sym typeface="Century Gothic"/>
                        </a:rPr>
                        <a:t>Is Your Aircon Running Inefficiently? Guan Lee Hoe Engineering Can Help You Save Money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SG" sz="1400" u="none" cap="none" strike="noStrike"/>
                        <a:t>Phone call /ContactForm</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
        <p:nvSpPr>
          <p:cNvPr id="639" name="Google Shape;639;p64"/>
          <p:cNvSpPr txBox="1"/>
          <p:nvPr>
            <p:ph type="title"/>
          </p:nvPr>
        </p:nvSpPr>
        <p:spPr>
          <a:xfrm>
            <a:off x="838200" y="365125"/>
            <a:ext cx="10515600" cy="43497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002060"/>
              </a:buClr>
              <a:buSzPct val="100000"/>
              <a:buFont typeface="Century Gothic"/>
              <a:buNone/>
            </a:pPr>
            <a:r>
              <a:rPr lang="en-SG">
                <a:solidFill>
                  <a:srgbClr val="002060"/>
                </a:solidFill>
              </a:rPr>
              <a:t>Email Marketing</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65"/>
          <p:cNvPicPr preferRelativeResize="0"/>
          <p:nvPr/>
        </p:nvPicPr>
        <p:blipFill rotWithShape="1">
          <a:blip r:embed="rId3">
            <a:alphaModFix/>
          </a:blip>
          <a:srcRect b="0" l="0" r="0" t="0"/>
          <a:stretch/>
        </p:blipFill>
        <p:spPr>
          <a:xfrm>
            <a:off x="3840920" y="1045629"/>
            <a:ext cx="3863486" cy="5436851"/>
          </a:xfrm>
          <a:prstGeom prst="rect">
            <a:avLst/>
          </a:prstGeom>
          <a:noFill/>
          <a:ln>
            <a:noFill/>
          </a:ln>
        </p:spPr>
      </p:pic>
      <p:sp>
        <p:nvSpPr>
          <p:cNvPr id="645" name="Google Shape;645;p65"/>
          <p:cNvSpPr txBox="1"/>
          <p:nvPr/>
        </p:nvSpPr>
        <p:spPr>
          <a:xfrm>
            <a:off x="1287780" y="160020"/>
            <a:ext cx="73914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SG" sz="3600">
                <a:solidFill>
                  <a:srgbClr val="002060"/>
                </a:solidFill>
                <a:latin typeface="Century Gothic"/>
                <a:ea typeface="Century Gothic"/>
                <a:cs typeface="Century Gothic"/>
                <a:sym typeface="Century Gothic"/>
              </a:rPr>
              <a:t>Email</a:t>
            </a:r>
            <a:r>
              <a:rPr lang="en-SG" sz="1800">
                <a:solidFill>
                  <a:srgbClr val="002060"/>
                </a:solidFill>
                <a:latin typeface="Century Gothic"/>
                <a:ea typeface="Century Gothic"/>
                <a:cs typeface="Century Gothic"/>
                <a:sym typeface="Century Gothic"/>
              </a:rPr>
              <a:t> </a:t>
            </a:r>
            <a:r>
              <a:rPr lang="en-SG" sz="3600">
                <a:solidFill>
                  <a:srgbClr val="002060"/>
                </a:solidFill>
                <a:latin typeface="Century Gothic"/>
                <a:ea typeface="Century Gothic"/>
                <a:cs typeface="Century Gothic"/>
                <a:sym typeface="Century Gothic"/>
              </a:rPr>
              <a:t>Marketing</a:t>
            </a:r>
            <a:endParaRPr sz="3600">
              <a:solidFill>
                <a:schemeClr val="dk1"/>
              </a:solidFill>
              <a:latin typeface="Century Gothic"/>
              <a:ea typeface="Century Gothic"/>
              <a:cs typeface="Century Gothic"/>
              <a:sym typeface="Century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6"/>
          <p:cNvSpPr txBox="1"/>
          <p:nvPr>
            <p:ph type="ctrTitle"/>
          </p:nvPr>
        </p:nvSpPr>
        <p:spPr>
          <a:xfrm>
            <a:off x="4906432" y="2141728"/>
            <a:ext cx="2379135" cy="2574544"/>
          </a:xfrm>
          <a:prstGeom prst="rect">
            <a:avLst/>
          </a:prstGeom>
          <a:solidFill>
            <a:schemeClr val="accent2"/>
          </a:solid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2060"/>
              </a:buClr>
              <a:buSzPts val="4000"/>
              <a:buFont typeface="Century Gothic"/>
              <a:buNone/>
            </a:pPr>
            <a:r>
              <a:rPr lang="en-SG" sz="4000">
                <a:solidFill>
                  <a:srgbClr val="002060"/>
                </a:solidFill>
              </a:rPr>
              <a:t>The End</a:t>
            </a:r>
            <a:endParaRPr sz="4000">
              <a:solidFill>
                <a:srgbClr val="00206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7"/>
          <p:cNvSpPr txBox="1"/>
          <p:nvPr>
            <p:ph type="title"/>
          </p:nvPr>
        </p:nvSpPr>
        <p:spPr>
          <a:xfrm>
            <a:off x="733018" y="274320"/>
            <a:ext cx="10620782" cy="116110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Executive Summary</a:t>
            </a:r>
            <a:endParaRPr>
              <a:solidFill>
                <a:srgbClr val="002060"/>
              </a:solidFill>
            </a:endParaRPr>
          </a:p>
        </p:txBody>
      </p:sp>
      <p:sp>
        <p:nvSpPr>
          <p:cNvPr id="171" name="Google Shape;171;p7"/>
          <p:cNvSpPr txBox="1"/>
          <p:nvPr>
            <p:ph idx="1" type="body"/>
          </p:nvPr>
        </p:nvSpPr>
        <p:spPr>
          <a:xfrm>
            <a:off x="733018" y="1435426"/>
            <a:ext cx="10524067" cy="4631266"/>
          </a:xfrm>
          <a:prstGeom prst="rect">
            <a:avLst/>
          </a:prstGeom>
          <a:noFill/>
          <a:ln>
            <a:noFill/>
          </a:ln>
        </p:spPr>
        <p:txBody>
          <a:bodyPr anchorCtr="0" anchor="t" bIns="45700" lIns="91425" spcFirstLastPara="1" rIns="91425" wrap="square" tIns="45700">
            <a:normAutofit fontScale="47500" lnSpcReduction="20000"/>
          </a:bodyPr>
          <a:lstStyle/>
          <a:p>
            <a:pPr indent="0" lvl="0" marL="0" rtl="0" algn="l">
              <a:lnSpc>
                <a:spcPct val="120000"/>
              </a:lnSpc>
              <a:spcBef>
                <a:spcPts val="0"/>
              </a:spcBef>
              <a:spcAft>
                <a:spcPts val="0"/>
              </a:spcAft>
              <a:buClr>
                <a:srgbClr val="002060"/>
              </a:buClr>
              <a:buSzPct val="100000"/>
              <a:buNone/>
            </a:pPr>
            <a:r>
              <a:rPr lang="en-SG" sz="4400">
                <a:solidFill>
                  <a:srgbClr val="002060"/>
                </a:solidFill>
                <a:latin typeface="Arial"/>
                <a:ea typeface="Arial"/>
                <a:cs typeface="Arial"/>
                <a:sym typeface="Arial"/>
              </a:rPr>
              <a:t>Business Objective: To increase sales turnover by 10% in the next six months </a:t>
            </a:r>
            <a:endParaRPr/>
          </a:p>
          <a:p>
            <a:pPr indent="0" lvl="0" marL="0" rtl="0" algn="l">
              <a:lnSpc>
                <a:spcPct val="120000"/>
              </a:lnSpc>
              <a:spcBef>
                <a:spcPts val="1000"/>
              </a:spcBef>
              <a:spcAft>
                <a:spcPts val="0"/>
              </a:spcAft>
              <a:buClr>
                <a:schemeClr val="dk1"/>
              </a:buClr>
              <a:buSzPct val="100000"/>
              <a:buNone/>
            </a:pPr>
            <a:r>
              <a:t/>
            </a:r>
            <a:endParaRPr sz="44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2060"/>
              </a:buClr>
              <a:buSzPct val="100000"/>
              <a:buNone/>
            </a:pPr>
            <a:r>
              <a:rPr lang="en-SG" sz="4400">
                <a:solidFill>
                  <a:srgbClr val="002060"/>
                </a:solidFill>
                <a:latin typeface="Arial"/>
                <a:ea typeface="Arial"/>
                <a:cs typeface="Arial"/>
                <a:sym typeface="Arial"/>
              </a:rPr>
              <a:t>New target market: Small medium enterprises planning to shift office locations or to upgrade to better air-cooling systems to help save costs by reducing carbon footprint</a:t>
            </a:r>
            <a:endParaRPr/>
          </a:p>
          <a:p>
            <a:pPr indent="0" lvl="0" marL="0" rtl="0" algn="l">
              <a:lnSpc>
                <a:spcPct val="120000"/>
              </a:lnSpc>
              <a:spcBef>
                <a:spcPts val="1000"/>
              </a:spcBef>
              <a:spcAft>
                <a:spcPts val="0"/>
              </a:spcAft>
              <a:buClr>
                <a:schemeClr val="dk1"/>
              </a:buClr>
              <a:buSzPct val="100000"/>
              <a:buNone/>
            </a:pPr>
            <a:r>
              <a:t/>
            </a:r>
            <a:endParaRPr sz="44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2060"/>
              </a:buClr>
              <a:buSzPct val="100000"/>
              <a:buNone/>
            </a:pPr>
            <a:r>
              <a:rPr lang="en-SG" sz="4400">
                <a:solidFill>
                  <a:srgbClr val="002060"/>
                </a:solidFill>
                <a:latin typeface="Arial"/>
                <a:ea typeface="Arial"/>
                <a:cs typeface="Arial"/>
                <a:sym typeface="Arial"/>
              </a:rPr>
              <a:t>Market need: With global warming, there is a growing need for cooling aircons which are energy savings to reduce carbon footprint.</a:t>
            </a:r>
            <a:endParaRPr/>
          </a:p>
          <a:p>
            <a:pPr indent="0" lvl="0" marL="0" rtl="0" algn="l">
              <a:lnSpc>
                <a:spcPct val="120000"/>
              </a:lnSpc>
              <a:spcBef>
                <a:spcPts val="1000"/>
              </a:spcBef>
              <a:spcAft>
                <a:spcPts val="0"/>
              </a:spcAft>
              <a:buClr>
                <a:schemeClr val="dk1"/>
              </a:buClr>
              <a:buSzPct val="100000"/>
              <a:buNone/>
            </a:pPr>
            <a:r>
              <a:t/>
            </a:r>
            <a:endParaRPr sz="44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2060"/>
              </a:buClr>
              <a:buSzPct val="100000"/>
              <a:buNone/>
            </a:pPr>
            <a:r>
              <a:rPr lang="en-SG" sz="4400">
                <a:solidFill>
                  <a:srgbClr val="002060"/>
                </a:solidFill>
                <a:latin typeface="Arial"/>
                <a:ea typeface="Arial"/>
                <a:cs typeface="Arial"/>
                <a:sym typeface="Arial"/>
              </a:rPr>
              <a:t>Service Overview: To promote installation of energy saving aircons  and assist building to be Green Mark certified by BCA</a:t>
            </a:r>
            <a:endParaRPr/>
          </a:p>
          <a:p>
            <a:pPr indent="0" lvl="0" marL="0" rtl="0" algn="l">
              <a:lnSpc>
                <a:spcPct val="120000"/>
              </a:lnSpc>
              <a:spcBef>
                <a:spcPts val="1000"/>
              </a:spcBef>
              <a:spcAft>
                <a:spcPts val="0"/>
              </a:spcAft>
              <a:buClr>
                <a:schemeClr val="dk1"/>
              </a:buClr>
              <a:buSzPct val="100000"/>
              <a:buNone/>
            </a:pPr>
            <a:r>
              <a:t/>
            </a:r>
            <a:endParaRPr sz="4400">
              <a:solidFill>
                <a:srgbClr val="002060"/>
              </a:solidFill>
              <a:latin typeface="Arial"/>
              <a:ea typeface="Arial"/>
              <a:cs typeface="Arial"/>
              <a:sym typeface="Arial"/>
            </a:endParaRPr>
          </a:p>
          <a:p>
            <a:pPr indent="0" lvl="0" marL="0" rtl="0" algn="l">
              <a:lnSpc>
                <a:spcPct val="120000"/>
              </a:lnSpc>
              <a:spcBef>
                <a:spcPts val="1000"/>
              </a:spcBef>
              <a:spcAft>
                <a:spcPts val="0"/>
              </a:spcAft>
              <a:buClr>
                <a:schemeClr val="dk1"/>
              </a:buClr>
              <a:buSzPct val="100000"/>
              <a:buNone/>
            </a:pPr>
            <a:r>
              <a:t/>
            </a:r>
            <a:endParaRPr sz="3300">
              <a:solidFill>
                <a:srgbClr val="002060"/>
              </a:solidFill>
              <a:latin typeface="Arial"/>
              <a:ea typeface="Arial"/>
              <a:cs typeface="Arial"/>
              <a:sym typeface="Arial"/>
            </a:endParaRPr>
          </a:p>
          <a:p>
            <a:pPr indent="0" lvl="0" marL="0" rtl="0" algn="l">
              <a:lnSpc>
                <a:spcPct val="120000"/>
              </a:lnSpc>
              <a:spcBef>
                <a:spcPts val="1000"/>
              </a:spcBef>
              <a:spcAft>
                <a:spcPts val="0"/>
              </a:spcAft>
              <a:buClr>
                <a:schemeClr val="dk1"/>
              </a:buClr>
              <a:buSzPct val="100000"/>
              <a:buNone/>
            </a:pPr>
            <a:r>
              <a:t/>
            </a:r>
            <a:endParaRPr sz="3300">
              <a:solidFill>
                <a:srgbClr val="002060"/>
              </a:solidFill>
              <a:latin typeface="Arial"/>
              <a:ea typeface="Arial"/>
              <a:cs typeface="Arial"/>
              <a:sym typeface="Arial"/>
            </a:endParaRPr>
          </a:p>
          <a:p>
            <a:pPr indent="0" lvl="0" marL="0" rtl="0" algn="l">
              <a:lnSpc>
                <a:spcPct val="120000"/>
              </a:lnSpc>
              <a:spcBef>
                <a:spcPts val="1000"/>
              </a:spcBef>
              <a:spcAft>
                <a:spcPts val="0"/>
              </a:spcAft>
              <a:buClr>
                <a:schemeClr val="dk1"/>
              </a:buClr>
              <a:buSzPct val="100000"/>
              <a:buNone/>
            </a:pPr>
            <a:r>
              <a:t/>
            </a:r>
            <a:endParaRPr sz="3300">
              <a:solidFill>
                <a:srgbClr val="002060"/>
              </a:solidFill>
              <a:latin typeface="Arial"/>
              <a:ea typeface="Arial"/>
              <a:cs typeface="Arial"/>
              <a:sym typeface="Arial"/>
            </a:endParaRPr>
          </a:p>
          <a:p>
            <a:pPr indent="0" lvl="0" marL="0" rtl="0" algn="l">
              <a:lnSpc>
                <a:spcPct val="120000"/>
              </a:lnSpc>
              <a:spcBef>
                <a:spcPts val="1000"/>
              </a:spcBef>
              <a:spcAft>
                <a:spcPts val="0"/>
              </a:spcAft>
              <a:buClr>
                <a:schemeClr val="dk1"/>
              </a:buClr>
              <a:buSzPct val="100000"/>
              <a:buNone/>
            </a:pPr>
            <a:r>
              <a:t/>
            </a:r>
            <a:endParaRPr sz="3300">
              <a:solidFill>
                <a:srgbClr val="002060"/>
              </a:solidFill>
              <a:latin typeface="Arial"/>
              <a:ea typeface="Arial"/>
              <a:cs typeface="Arial"/>
              <a:sym typeface="Arial"/>
            </a:endParaRPr>
          </a:p>
          <a:p>
            <a:pPr indent="-144145" lvl="0" marL="228600" rtl="0" algn="l">
              <a:lnSpc>
                <a:spcPct val="100000"/>
              </a:lnSpc>
              <a:spcBef>
                <a:spcPts val="1000"/>
              </a:spcBef>
              <a:spcAft>
                <a:spcPts val="0"/>
              </a:spcAft>
              <a:buClr>
                <a:schemeClr val="dk1"/>
              </a:buClr>
              <a:buSzPct val="100000"/>
              <a:buNone/>
            </a:pPr>
            <a:r>
              <a:t/>
            </a:r>
            <a:endParaRPr sz="2800"/>
          </a:p>
          <a:p>
            <a:pPr indent="-144145" lvl="0" marL="228600" rtl="0" algn="l">
              <a:lnSpc>
                <a:spcPct val="100000"/>
              </a:lnSpc>
              <a:spcBef>
                <a:spcPts val="1000"/>
              </a:spcBef>
              <a:spcAft>
                <a:spcPts val="0"/>
              </a:spcAft>
              <a:buClr>
                <a:schemeClr val="dk1"/>
              </a:buClr>
              <a:buSzPct val="100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2060"/>
              </a:buClr>
              <a:buSzPts val="4000"/>
              <a:buFont typeface="Century Gothic"/>
              <a:buNone/>
            </a:pPr>
            <a:r>
              <a:rPr lang="en-SG">
                <a:solidFill>
                  <a:srgbClr val="002060"/>
                </a:solidFill>
              </a:rPr>
              <a:t>Executive Summary</a:t>
            </a:r>
            <a:endParaRPr/>
          </a:p>
        </p:txBody>
      </p:sp>
      <p:sp>
        <p:nvSpPr>
          <p:cNvPr id="177" name="Google Shape;177;p8"/>
          <p:cNvSpPr txBox="1"/>
          <p:nvPr>
            <p:ph idx="1" type="body"/>
          </p:nvPr>
        </p:nvSpPr>
        <p:spPr>
          <a:xfrm>
            <a:off x="838200" y="1574800"/>
            <a:ext cx="10515600" cy="45974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20000"/>
              </a:lnSpc>
              <a:spcBef>
                <a:spcPts val="0"/>
              </a:spcBef>
              <a:spcAft>
                <a:spcPts val="0"/>
              </a:spcAft>
              <a:buClr>
                <a:schemeClr val="dk1"/>
              </a:buClr>
              <a:buSzPct val="100000"/>
              <a:buNone/>
            </a:pPr>
            <a:r>
              <a:t/>
            </a:r>
            <a:endParaRPr sz="2800">
              <a:solidFill>
                <a:srgbClr val="002060"/>
              </a:solidFill>
              <a:latin typeface="Arial"/>
              <a:ea typeface="Arial"/>
              <a:cs typeface="Arial"/>
              <a:sym typeface="Arial"/>
            </a:endParaRPr>
          </a:p>
          <a:p>
            <a:pPr indent="0" lvl="0" marL="0" rtl="0" algn="l">
              <a:lnSpc>
                <a:spcPct val="120000"/>
              </a:lnSpc>
              <a:spcBef>
                <a:spcPts val="1000"/>
              </a:spcBef>
              <a:spcAft>
                <a:spcPts val="0"/>
              </a:spcAft>
              <a:buClr>
                <a:srgbClr val="002060"/>
              </a:buClr>
              <a:buSzPct val="100000"/>
              <a:buNone/>
            </a:pPr>
            <a:r>
              <a:rPr lang="en-SG" sz="2800">
                <a:solidFill>
                  <a:srgbClr val="002060"/>
                </a:solidFill>
                <a:latin typeface="Arial"/>
                <a:ea typeface="Arial"/>
                <a:cs typeface="Arial"/>
                <a:sym typeface="Arial"/>
              </a:rPr>
              <a:t> </a:t>
            </a:r>
            <a:r>
              <a:rPr lang="en-SG" sz="7100">
                <a:solidFill>
                  <a:srgbClr val="002060"/>
                </a:solidFill>
                <a:latin typeface="Arial"/>
                <a:ea typeface="Arial"/>
                <a:cs typeface="Arial"/>
                <a:sym typeface="Arial"/>
              </a:rPr>
              <a:t>Market Strategy: Awareness -  Use  Facebook and Instagram to create brand awareness</a:t>
            </a:r>
            <a:endParaRPr/>
          </a:p>
          <a:p>
            <a:pPr indent="0" lvl="0" marL="0" rtl="0" algn="l">
              <a:lnSpc>
                <a:spcPct val="120000"/>
              </a:lnSpc>
              <a:spcBef>
                <a:spcPts val="1000"/>
              </a:spcBef>
              <a:spcAft>
                <a:spcPts val="0"/>
              </a:spcAft>
              <a:buClr>
                <a:srgbClr val="002060"/>
              </a:buClr>
              <a:buSzPct val="100000"/>
              <a:buNone/>
            </a:pPr>
            <a:r>
              <a:rPr lang="en-SG" sz="7100">
                <a:solidFill>
                  <a:srgbClr val="002060"/>
                </a:solidFill>
                <a:latin typeface="Arial"/>
                <a:ea typeface="Arial"/>
                <a:cs typeface="Arial"/>
                <a:sym typeface="Arial"/>
              </a:rPr>
              <a:t>                                               -  SEM : run google ads campaign to appear at top of search </a:t>
            </a:r>
            <a:endParaRPr/>
          </a:p>
          <a:p>
            <a:pPr indent="0" lvl="0" marL="0" rtl="0" algn="l">
              <a:lnSpc>
                <a:spcPct val="120000"/>
              </a:lnSpc>
              <a:spcBef>
                <a:spcPts val="1000"/>
              </a:spcBef>
              <a:spcAft>
                <a:spcPts val="0"/>
              </a:spcAft>
              <a:buClr>
                <a:srgbClr val="002060"/>
              </a:buClr>
              <a:buSzPct val="100000"/>
              <a:buNone/>
            </a:pPr>
            <a:r>
              <a:rPr lang="en-SG" sz="7100">
                <a:solidFill>
                  <a:srgbClr val="002060"/>
                </a:solidFill>
                <a:latin typeface="Arial"/>
                <a:ea typeface="Arial"/>
                <a:cs typeface="Arial"/>
                <a:sym typeface="Arial"/>
              </a:rPr>
              <a:t>                                                   results when customers search</a:t>
            </a:r>
            <a:endParaRPr/>
          </a:p>
          <a:p>
            <a:pPr indent="0" lvl="0" marL="0" rtl="0" algn="l">
              <a:lnSpc>
                <a:spcPct val="120000"/>
              </a:lnSpc>
              <a:spcBef>
                <a:spcPts val="1000"/>
              </a:spcBef>
              <a:spcAft>
                <a:spcPts val="0"/>
              </a:spcAft>
              <a:buClr>
                <a:srgbClr val="002060"/>
              </a:buClr>
              <a:buSzPct val="100000"/>
              <a:buNone/>
            </a:pPr>
            <a:r>
              <a:rPr lang="en-SG" sz="7100">
                <a:solidFill>
                  <a:srgbClr val="002060"/>
                </a:solidFill>
                <a:latin typeface="Arial"/>
                <a:ea typeface="Arial"/>
                <a:cs typeface="Arial"/>
                <a:sym typeface="Arial"/>
              </a:rPr>
              <a:t>                                 Interest  -  Optimize landing page content to rank higher in search engine   </a:t>
            </a:r>
            <a:endParaRPr/>
          </a:p>
          <a:p>
            <a:pPr indent="0" lvl="0" marL="0" rtl="0" algn="l">
              <a:lnSpc>
                <a:spcPct val="120000"/>
              </a:lnSpc>
              <a:spcBef>
                <a:spcPts val="1000"/>
              </a:spcBef>
              <a:spcAft>
                <a:spcPts val="0"/>
              </a:spcAft>
              <a:buClr>
                <a:srgbClr val="002060"/>
              </a:buClr>
              <a:buSzPct val="100000"/>
              <a:buNone/>
            </a:pPr>
            <a:r>
              <a:rPr lang="en-SG" sz="7100">
                <a:solidFill>
                  <a:srgbClr val="002060"/>
                </a:solidFill>
                <a:latin typeface="Arial"/>
                <a:ea typeface="Arial"/>
                <a:cs typeface="Arial"/>
                <a:sym typeface="Arial"/>
              </a:rPr>
              <a:t>                                                  results and attract more visitors</a:t>
            </a:r>
            <a:endParaRPr/>
          </a:p>
          <a:p>
            <a:pPr indent="0" lvl="0" marL="0" rtl="0" algn="l">
              <a:lnSpc>
                <a:spcPct val="120000"/>
              </a:lnSpc>
              <a:spcBef>
                <a:spcPts val="1000"/>
              </a:spcBef>
              <a:spcAft>
                <a:spcPts val="0"/>
              </a:spcAft>
              <a:buClr>
                <a:srgbClr val="002060"/>
              </a:buClr>
              <a:buSzPct val="100000"/>
              <a:buNone/>
            </a:pPr>
            <a:r>
              <a:rPr lang="en-SG" sz="7100">
                <a:solidFill>
                  <a:srgbClr val="002060"/>
                </a:solidFill>
                <a:latin typeface="Arial"/>
                <a:ea typeface="Arial"/>
                <a:cs typeface="Arial"/>
                <a:sym typeface="Arial"/>
              </a:rPr>
              <a:t>                                 Desire:  -   Highlight positive reviews and excellent service on landing page and</a:t>
            </a:r>
            <a:endParaRPr/>
          </a:p>
          <a:p>
            <a:pPr indent="0" lvl="0" marL="0" rtl="0" algn="l">
              <a:lnSpc>
                <a:spcPct val="120000"/>
              </a:lnSpc>
              <a:spcBef>
                <a:spcPts val="1000"/>
              </a:spcBef>
              <a:spcAft>
                <a:spcPts val="0"/>
              </a:spcAft>
              <a:buClr>
                <a:srgbClr val="002060"/>
              </a:buClr>
              <a:buSzPct val="100000"/>
              <a:buNone/>
            </a:pPr>
            <a:r>
              <a:rPr lang="en-SG" sz="7100">
                <a:solidFill>
                  <a:srgbClr val="002060"/>
                </a:solidFill>
                <a:latin typeface="Arial"/>
                <a:ea typeface="Arial"/>
                <a:cs typeface="Arial"/>
                <a:sym typeface="Arial"/>
              </a:rPr>
              <a:t>                                                   social media to win trust and create a desire to purchase. Offers free </a:t>
            </a:r>
            <a:endParaRPr/>
          </a:p>
          <a:p>
            <a:pPr indent="0" lvl="0" marL="0" rtl="0" algn="l">
              <a:lnSpc>
                <a:spcPct val="120000"/>
              </a:lnSpc>
              <a:spcBef>
                <a:spcPts val="1000"/>
              </a:spcBef>
              <a:spcAft>
                <a:spcPts val="0"/>
              </a:spcAft>
              <a:buClr>
                <a:srgbClr val="002060"/>
              </a:buClr>
              <a:buSzPct val="100000"/>
              <a:buNone/>
            </a:pPr>
            <a:r>
              <a:rPr lang="en-SG" sz="7100">
                <a:solidFill>
                  <a:srgbClr val="002060"/>
                </a:solidFill>
                <a:latin typeface="Arial"/>
                <a:ea typeface="Arial"/>
                <a:cs typeface="Arial"/>
                <a:sym typeface="Arial"/>
              </a:rPr>
              <a:t>                                                   first time consultation </a:t>
            </a:r>
            <a:endParaRPr/>
          </a:p>
          <a:p>
            <a:pPr indent="0" lvl="0" marL="0" rtl="0" algn="l">
              <a:lnSpc>
                <a:spcPct val="120000"/>
              </a:lnSpc>
              <a:spcBef>
                <a:spcPts val="1000"/>
              </a:spcBef>
              <a:spcAft>
                <a:spcPts val="0"/>
              </a:spcAft>
              <a:buClr>
                <a:srgbClr val="002060"/>
              </a:buClr>
              <a:buSzPct val="100000"/>
              <a:buNone/>
            </a:pPr>
            <a:r>
              <a:rPr lang="en-SG" sz="7100">
                <a:solidFill>
                  <a:srgbClr val="002060"/>
                </a:solidFill>
                <a:latin typeface="Arial"/>
                <a:ea typeface="Arial"/>
                <a:cs typeface="Arial"/>
                <a:sym typeface="Arial"/>
              </a:rPr>
              <a:t>                                   Action  :  Call to action must be clear. Lead capture form on landing page to get     </a:t>
            </a:r>
            <a:endParaRPr/>
          </a:p>
          <a:p>
            <a:pPr indent="0" lvl="0" marL="0" rtl="0" algn="l">
              <a:lnSpc>
                <a:spcPct val="100000"/>
              </a:lnSpc>
              <a:spcBef>
                <a:spcPts val="1000"/>
              </a:spcBef>
              <a:spcAft>
                <a:spcPts val="0"/>
              </a:spcAft>
              <a:buClr>
                <a:srgbClr val="002060"/>
              </a:buClr>
              <a:buSzPct val="100000"/>
              <a:buNone/>
            </a:pPr>
            <a:r>
              <a:rPr lang="en-SG" sz="7100">
                <a:solidFill>
                  <a:srgbClr val="002060"/>
                </a:solidFill>
                <a:latin typeface="Arial"/>
                <a:ea typeface="Arial"/>
                <a:cs typeface="Arial"/>
                <a:sym typeface="Arial"/>
              </a:rPr>
              <a:t>                                                  their contacts and reach out to their interests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txBox="1"/>
          <p:nvPr>
            <p:ph type="title"/>
          </p:nvPr>
        </p:nvSpPr>
        <p:spPr>
          <a:xfrm>
            <a:off x="2843784" y="1572768"/>
            <a:ext cx="6501384" cy="40965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000"/>
              <a:buFont typeface="Century Gothic"/>
              <a:buNone/>
            </a:pPr>
            <a:r>
              <a:rPr lang="en-SG">
                <a:solidFill>
                  <a:srgbClr val="002060"/>
                </a:solidFill>
              </a:rPr>
              <a:t>SWOT Analysis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ushVTI">
  <a:themeElements>
    <a:clrScheme name="AnalogousFromLightSeed_2SEEDS">
      <a:dk1>
        <a:srgbClr val="000000"/>
      </a:dk1>
      <a:lt1>
        <a:srgbClr val="FFFFFF"/>
      </a:lt1>
      <a:dk2>
        <a:srgbClr val="243841"/>
      </a:dk2>
      <a:lt2>
        <a:srgbClr val="E8E3E2"/>
      </a:lt2>
      <a:accent1>
        <a:srgbClr val="7AA9B7"/>
      </a:accent1>
      <a:accent2>
        <a:srgbClr val="80A9A1"/>
      </a:accent2>
      <a:accent3>
        <a:srgbClr val="8FA2C3"/>
      </a:accent3>
      <a:accent4>
        <a:srgbClr val="BA7F80"/>
      </a:accent4>
      <a:accent5>
        <a:srgbClr val="BC9B84"/>
      </a:accent5>
      <a:accent6>
        <a:srgbClr val="ABA175"/>
      </a:accent6>
      <a:hlink>
        <a:srgbClr val="AC746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ushVTI">
  <a:themeElements>
    <a:clrScheme name="AnalogousFromLightSeed_2SEEDS">
      <a:dk1>
        <a:srgbClr val="000000"/>
      </a:dk1>
      <a:lt1>
        <a:srgbClr val="FFFFFF"/>
      </a:lt1>
      <a:dk2>
        <a:srgbClr val="243841"/>
      </a:dk2>
      <a:lt2>
        <a:srgbClr val="E8E3E2"/>
      </a:lt2>
      <a:accent1>
        <a:srgbClr val="7AA9B7"/>
      </a:accent1>
      <a:accent2>
        <a:srgbClr val="80A9A1"/>
      </a:accent2>
      <a:accent3>
        <a:srgbClr val="8FA2C3"/>
      </a:accent3>
      <a:accent4>
        <a:srgbClr val="BA7F80"/>
      </a:accent4>
      <a:accent5>
        <a:srgbClr val="BC9B84"/>
      </a:accent5>
      <a:accent6>
        <a:srgbClr val="ABA175"/>
      </a:accent6>
      <a:hlink>
        <a:srgbClr val="AC746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2024-07-17T09:53:33Z</dcterms:created>
  <dc:creator>Shirley Tham</dc:creator>
</cp:coreProperties>
</file>